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369" r:id="rId2"/>
    <p:sldId id="1757" r:id="rId3"/>
    <p:sldId id="2359" r:id="rId4"/>
    <p:sldId id="2360" r:id="rId5"/>
    <p:sldId id="2361" r:id="rId6"/>
    <p:sldId id="2362" r:id="rId7"/>
    <p:sldId id="2368" r:id="rId8"/>
    <p:sldId id="2365" r:id="rId9"/>
    <p:sldId id="2342" r:id="rId10"/>
    <p:sldId id="2327" r:id="rId11"/>
    <p:sldId id="2357" r:id="rId12"/>
    <p:sldId id="2346" r:id="rId13"/>
    <p:sldId id="2364" r:id="rId14"/>
    <p:sldId id="1793" r:id="rId1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adia Bryant" initials="SB" lastIdx="85" clrIdx="0"/>
  <p:cmAuthor id="2" name="Michele Slobin" initials="MS" lastIdx="1" clrIdx="1"/>
  <p:cmAuthor id="3" name="Michele Slobin" initials="MS [2]" lastIdx="1" clrIdx="2"/>
  <p:cmAuthor id="4" name="Michele Slobin" initials="MS [3]" lastIdx="1" clrIdx="3"/>
  <p:cmAuthor id="5" name="Saadia" initials="S" lastIdx="9" clrIdx="4">
    <p:extLst>
      <p:ext uri="{19B8F6BF-5375-455C-9EA6-DF929625EA0E}">
        <p15:presenceInfo xmlns:p15="http://schemas.microsoft.com/office/powerpoint/2012/main" userId="S::sbryant@thegemgroup.com::d455b10d-67a9-49d6-8ea3-873847f50a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D6570"/>
    <a:srgbClr val="DFD0A6"/>
    <a:srgbClr val="88D0E6"/>
    <a:srgbClr val="8497C2"/>
    <a:srgbClr val="A3BBC3"/>
    <a:srgbClr val="176093"/>
    <a:srgbClr val="89CFE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0" autoAdjust="0"/>
    <p:restoredTop sz="90888" autoAdjust="0"/>
  </p:normalViewPr>
  <p:slideViewPr>
    <p:cSldViewPr snapToGrid="0" snapToObjects="1" showGuides="1">
      <p:cViewPr varScale="1">
        <p:scale>
          <a:sx n="67" d="100"/>
          <a:sy n="67" d="100"/>
        </p:scale>
        <p:origin x="1472" y="32"/>
      </p:cViewPr>
      <p:guideLst>
        <p:guide orient="horz" pos="408"/>
        <p:guide pos="336"/>
      </p:guideLst>
    </p:cSldViewPr>
  </p:slideViewPr>
  <p:outlineViewPr>
    <p:cViewPr>
      <p:scale>
        <a:sx n="33" d="100"/>
        <a:sy n="33" d="100"/>
      </p:scale>
      <p:origin x="0" y="-275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h8\3lnz8n_95f31glk1thyzy2nm0000gq\T\com.microsoft.Outlook\Outlook%20Temp\Road%20Show%20-%20Inventory%20overview%5b2%5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Gemline Inventory Position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/>
                  </a:gs>
                  <a:gs pos="75000">
                    <a:schemeClr val="accent1">
                      <a:lumMod val="60000"/>
                      <a:lumOff val="40000"/>
                    </a:schemeClr>
                  </a:gs>
                  <a:gs pos="51000">
                    <a:schemeClr val="accent1">
                      <a:alpha val="75000"/>
                    </a:schemeClr>
                  </a:gs>
                  <a:gs pos="100000">
                    <a:schemeClr val="accent1">
                      <a:lumMod val="20000"/>
                      <a:lumOff val="80000"/>
                      <a:alpha val="15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62-334C-902F-3498CD2AD3EE}"/>
              </c:ext>
            </c:extLst>
          </c:dPt>
          <c:cat>
            <c:numRef>
              <c:f>Sheet1!$B$11:$B$12</c:f>
              <c:numCache>
                <c:formatCode>General</c:formatCode>
                <c:ptCount val="2"/>
                <c:pt idx="0">
                  <c:v>2019</c:v>
                </c:pt>
                <c:pt idx="1">
                  <c:v>2021</c:v>
                </c:pt>
              </c:numCache>
            </c:numRef>
          </c:cat>
          <c:val>
            <c:numRef>
              <c:f>Sheet1!$C$11:$C$12</c:f>
              <c:numCache>
                <c:formatCode>_("$"* #,##0_);_("$"* \(#,##0\);_("$"* "-"??_);_(@_)</c:formatCode>
                <c:ptCount val="2"/>
                <c:pt idx="0">
                  <c:v>19557</c:v>
                </c:pt>
                <c:pt idx="1">
                  <c:v>22709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62-334C-902F-3498CD2AD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1362099183"/>
        <c:axId val="1362100015"/>
      </c:barChart>
      <c:catAx>
        <c:axId val="136209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2100015"/>
        <c:crosses val="autoZero"/>
        <c:auto val="1"/>
        <c:lblAlgn val="ctr"/>
        <c:lblOffset val="100"/>
        <c:noMultiLvlLbl val="0"/>
      </c:catAx>
      <c:valAx>
        <c:axId val="1362100015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362099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 b="0" i="0">
                <a:latin typeface="Franklin Gothic Book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 b="0" i="0">
                <a:latin typeface="Franklin Gothic Book" charset="0"/>
              </a:defRPr>
            </a:lvl1pPr>
          </a:lstStyle>
          <a:p>
            <a:fld id="{BF826F42-0FCD-4D46-9EFD-1E1B179C495A}" type="datetimeFigureOut">
              <a:rPr lang="en-US" smtClean="0"/>
              <a:pPr/>
              <a:t>10/11/2021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 b="0" i="0">
                <a:latin typeface="Franklin Gothic Book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 b="0" i="0">
                <a:latin typeface="Franklin Gothic Book" charset="0"/>
              </a:defRPr>
            </a:lvl1pPr>
          </a:lstStyle>
          <a:p>
            <a:fld id="{8C392DD9-4E97-1F4D-A064-1B530B078A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4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ranklin Gothic Book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ranklin Gothic Book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ranklin Gothic Book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ranklin Gothic Book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ranklin Gothic Book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5D6570"/>
                </a:solidFill>
              </a:rPr>
              <a:t>We have a 63-year history of providing businesses and institutions with trend-right products, and a long-standing reputation for providing the highest levels of quality, service and reliability.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26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5D6570"/>
                </a:solidFill>
              </a:rPr>
              <a:t>Gemline offers a variety of selling tools, many available 24/7/365 on gemline.com*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10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5D6570"/>
                </a:solidFill>
              </a:rPr>
              <a:t>Our promise is to provide an exceptional customer experience every time you interact with us. </a:t>
            </a:r>
          </a:p>
          <a:p>
            <a:r>
              <a:rPr lang="en-US" sz="1200" dirty="0">
                <a:solidFill>
                  <a:srgbClr val="5D6570"/>
                </a:solidFill>
              </a:rPr>
              <a:t>We’ve even increased our workforce by 15% so that we can continue to provide YOU with our highest level of service.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7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We offer a wide range of relevant products, designed in-house or offered through partnerships with trusted retail brands, across a breadth of price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1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We have partnered with a variety of brands that give back profits to support charitable efforts.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5D6570"/>
                </a:solidFill>
              </a:rPr>
              <a:t>Gemline’s Corporate Social Responsibility (CSR) efforts are focused on making a positive impact on society through environmental stewardship, ethical business practices, charitable giving, and diversity, equity &amp; inclusion leadership.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63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b="1" i="0" kern="1200" dirty="0">
                <a:solidFill>
                  <a:srgbClr val="231F20"/>
                </a:solidFill>
                <a:latin typeface="Franklin Gothic Book" charset="0"/>
                <a:ea typeface="+mn-ea"/>
                <a:cs typeface="+mn-cs"/>
              </a:rPr>
              <a:t>Reduce our carbon footprint by investing in renewable energy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231F20"/>
                </a:solidFill>
              </a:rPr>
              <a:t>We are actively working on plans to install solar panels at our headquarters in Lawrence, MA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dirty="0">
              <a:solidFill>
                <a:srgbClr val="231F2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b="1" dirty="0">
                <a:solidFill>
                  <a:srgbClr val="231F20"/>
                </a:solidFill>
              </a:rPr>
              <a:t>﻿</a:t>
            </a:r>
            <a:r>
              <a:rPr lang="en-US" altLang="en-US" sz="1200" b="1" i="0" kern="1200" dirty="0">
                <a:solidFill>
                  <a:srgbClr val="231F20"/>
                </a:solidFill>
                <a:latin typeface="Franklin Gothic Book" charset="0"/>
                <a:ea typeface="+mn-ea"/>
                <a:cs typeface="+mn-cs"/>
              </a:rPr>
              <a:t>Ship with less impact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231F20"/>
                </a:solidFill>
              </a:rPr>
              <a:t>Gemline joined the UPS Carbon Neutral Program, designed to offset the </a:t>
            </a:r>
            <a:r>
              <a:rPr lang="en-US" altLang="en-US" sz="1200" dirty="0">
                <a:solidFill>
                  <a:srgbClr val="202122"/>
                </a:solidFill>
              </a:rPr>
              <a:t>CO₂ </a:t>
            </a:r>
            <a:r>
              <a:rPr lang="en-US" altLang="en-US" sz="1200" dirty="0">
                <a:solidFill>
                  <a:srgbClr val="231F20"/>
                </a:solidFill>
              </a:rPr>
              <a:t>associated with our UPS shipments and to help support environmental projects.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dirty="0">
              <a:solidFill>
                <a:srgbClr val="231F2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b="1" i="0" kern="1200" dirty="0">
                <a:solidFill>
                  <a:srgbClr val="231F20"/>
                </a:solidFill>
                <a:latin typeface="Franklin Gothic Book" charset="0"/>
                <a:ea typeface="+mn-ea"/>
                <a:cs typeface="+mn-cs"/>
              </a:rPr>
              <a:t>Expand our eco–friendly product offering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231F20"/>
                </a:solidFill>
              </a:rPr>
              <a:t>Throughout 2021, we have and will continue to launch new products that meet our eco-friendly standards.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231F2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b="1" dirty="0">
                <a:solidFill>
                  <a:srgbClr val="231F20"/>
                </a:solidFill>
              </a:rPr>
              <a:t>﻿</a:t>
            </a:r>
            <a:r>
              <a:rPr lang="en-US" altLang="en-US" sz="1200" b="1" i="0" kern="1200" dirty="0">
                <a:solidFill>
                  <a:srgbClr val="231F20"/>
                </a:solidFill>
                <a:latin typeface="Franklin Gothic Book" charset="0"/>
                <a:ea typeface="+mn-ea"/>
                <a:cs typeface="+mn-cs"/>
              </a:rPr>
              <a:t>Join a movement to build a sustainable future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231F20"/>
                </a:solidFill>
              </a:rPr>
              <a:t>Gemline became a certified member of the Sustainable Business Leader Program through the Sustainable Business Leadership Network of Massachusetts. 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3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D6570"/>
                </a:solidFill>
              </a:rPr>
              <a:t>Our domestic and overseas supply chain teams ensure we source from the highest-quality manufacturers, meet 100% of industry and government compliance requirements and deliver product in the fastest, most economical manner.</a:t>
            </a:r>
          </a:p>
          <a:p>
            <a:pPr algn="l"/>
            <a:r>
              <a:rPr lang="en-US" sz="1200" dirty="0"/>
              <a:t>- Current Supply Base: 41 manufacturing facilities in 7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 Gemline has almost 50 employees on the ground in Asia.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56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5D6570"/>
                </a:solidFill>
              </a:rPr>
              <a:t>We’ve made and will continue to make commitments to hold deep inventory in our Lawrence, MA facility of both Gemline brands and our global retail brands.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527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854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5D6570"/>
                </a:solidFill>
              </a:rPr>
              <a:t>We offer complete fulfillment services to allow you to kit Gemline products together, or kit them with customer supplied items.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solidFill>
                <a:srgbClr val="5D657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5D6570"/>
                </a:solidFill>
              </a:rPr>
              <a:t>Bulk or Drop-Ship Available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solidFill>
                  <a:srgbClr val="5D6570"/>
                </a:solidFill>
              </a:rPr>
              <a:t>Quotes provided in 48 Hours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92DD9-4E97-1F4D-A064-1B530B078A0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0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Client Log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7498" y="0"/>
            <a:ext cx="91514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8138" y="838603"/>
            <a:ext cx="6718719" cy="3459840"/>
          </a:xfrm>
        </p:spPr>
        <p:txBody>
          <a:bodyPr bIns="0" anchor="ctr">
            <a:no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8139" y="4522039"/>
            <a:ext cx="6718718" cy="977621"/>
          </a:xfrm>
        </p:spPr>
        <p:txBody>
          <a:bodyPr tIns="91440" bIns="9144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39842" y="304800"/>
            <a:ext cx="8649323" cy="583989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7499" y="5971592"/>
            <a:ext cx="9151497" cy="886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7192962" y="6144690"/>
            <a:ext cx="1507791" cy="60134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9" y="6195263"/>
            <a:ext cx="1482312" cy="500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84457" y="1578078"/>
            <a:ext cx="2183243" cy="2794759"/>
          </a:xfrm>
          <a:noFill/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Shape 17"/>
          <p:cNvSpPr txBox="1">
            <a:spLocks noGrp="1"/>
          </p:cNvSpPr>
          <p:nvPr>
            <p:ph type="title"/>
          </p:nvPr>
        </p:nvSpPr>
        <p:spPr>
          <a:xfrm>
            <a:off x="914400" y="269562"/>
            <a:ext cx="5983357" cy="807070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lvl="0">
              <a:spcBef>
                <a:spcPts val="0"/>
              </a:spcBef>
              <a:defRPr sz="2000" b="1" cap="all" baseline="0">
                <a:solidFill>
                  <a:schemeClr val="tx1"/>
                </a:solidFill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14400" y="1578078"/>
            <a:ext cx="2183243" cy="27947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480378" y="1578078"/>
            <a:ext cx="2183243" cy="279475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4400" y="4630738"/>
            <a:ext cx="2182813" cy="1283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473098" y="4630738"/>
            <a:ext cx="2182813" cy="1283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084887" y="4630738"/>
            <a:ext cx="2182813" cy="1283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14400" y="1578078"/>
            <a:ext cx="2183243" cy="27947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80378" y="1578078"/>
            <a:ext cx="2183243" cy="2794760"/>
          </a:xfrm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ECCE37B-9AB8-43E8-BABC-9F47B350974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033601" y="692150"/>
            <a:ext cx="1234099" cy="37148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 dirty="0"/>
              <a:t>Brand Partner 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+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17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6003235" cy="807070"/>
          </a:xfrm>
          <a:prstGeom prst="rect">
            <a:avLst/>
          </a:prstGeom>
        </p:spPr>
        <p:txBody>
          <a:bodyPr lIns="68569" tIns="68569" rIns="68569" bIns="68569" anchor="ctr" anchorCtr="0">
            <a:normAutofit/>
          </a:bodyPr>
          <a:lstStyle>
            <a:lvl1pPr lvl="0" algn="l">
              <a:spcBef>
                <a:spcPts val="0"/>
              </a:spcBef>
              <a:defRPr sz="2000" b="1" cap="all" baseline="0">
                <a:solidFill>
                  <a:schemeClr val="tx1"/>
                </a:solidFill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14400" y="2698955"/>
            <a:ext cx="2182813" cy="2867636"/>
          </a:xfrm>
        </p:spPr>
        <p:txBody>
          <a:bodyPr>
            <a:normAutofit/>
          </a:bodyPr>
          <a:lstStyle>
            <a:lvl1pPr>
              <a:spcAft>
                <a:spcPts val="600"/>
              </a:spcAft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37200" y="1665022"/>
            <a:ext cx="2840054" cy="1871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24444" y="1665022"/>
            <a:ext cx="2469608" cy="35279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07196" y="1865899"/>
            <a:ext cx="2182814" cy="349301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all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244403" y="3694887"/>
            <a:ext cx="2840054" cy="1871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content + 6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58" y="316025"/>
            <a:ext cx="6549302" cy="105930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45279" y="1517141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Not for Distribution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hape 18"/>
          <p:cNvSpPr txBox="1">
            <a:spLocks noGrp="1"/>
          </p:cNvSpPr>
          <p:nvPr>
            <p:ph type="body" idx="14"/>
          </p:nvPr>
        </p:nvSpPr>
        <p:spPr>
          <a:xfrm>
            <a:off x="4745279" y="3314401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857996" y="1517141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13" name="Shape 18"/>
          <p:cNvSpPr txBox="1">
            <a:spLocks noGrp="1"/>
          </p:cNvSpPr>
          <p:nvPr>
            <p:ph type="body" idx="16"/>
          </p:nvPr>
        </p:nvSpPr>
        <p:spPr>
          <a:xfrm>
            <a:off x="6857996" y="3314401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4745279" y="3776059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19" name="Shape 18"/>
          <p:cNvSpPr txBox="1">
            <a:spLocks noGrp="1"/>
          </p:cNvSpPr>
          <p:nvPr>
            <p:ph type="body" idx="18"/>
          </p:nvPr>
        </p:nvSpPr>
        <p:spPr>
          <a:xfrm>
            <a:off x="4745279" y="5573319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6857996" y="3776059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21" name="Shape 18"/>
          <p:cNvSpPr txBox="1">
            <a:spLocks noGrp="1"/>
          </p:cNvSpPr>
          <p:nvPr>
            <p:ph type="body" idx="20"/>
          </p:nvPr>
        </p:nvSpPr>
        <p:spPr>
          <a:xfrm>
            <a:off x="6857996" y="5573319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441157" y="1517141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15" name="Shape 18"/>
          <p:cNvSpPr txBox="1">
            <a:spLocks noGrp="1"/>
          </p:cNvSpPr>
          <p:nvPr>
            <p:ph type="body" idx="22"/>
          </p:nvPr>
        </p:nvSpPr>
        <p:spPr>
          <a:xfrm>
            <a:off x="441157" y="3314401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3" hasCustomPrompt="1"/>
          </p:nvPr>
        </p:nvSpPr>
        <p:spPr>
          <a:xfrm>
            <a:off x="2553874" y="1517141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17" name="Shape 18"/>
          <p:cNvSpPr txBox="1">
            <a:spLocks noGrp="1"/>
          </p:cNvSpPr>
          <p:nvPr>
            <p:ph type="body" idx="24"/>
          </p:nvPr>
        </p:nvSpPr>
        <p:spPr>
          <a:xfrm>
            <a:off x="2553874" y="3314401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5" hasCustomPrompt="1"/>
          </p:nvPr>
        </p:nvSpPr>
        <p:spPr>
          <a:xfrm>
            <a:off x="441157" y="3776059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23" name="Shape 18"/>
          <p:cNvSpPr txBox="1">
            <a:spLocks noGrp="1"/>
          </p:cNvSpPr>
          <p:nvPr>
            <p:ph type="body" idx="26"/>
          </p:nvPr>
        </p:nvSpPr>
        <p:spPr>
          <a:xfrm>
            <a:off x="441157" y="5573319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7" hasCustomPrompt="1"/>
          </p:nvPr>
        </p:nvSpPr>
        <p:spPr>
          <a:xfrm>
            <a:off x="2553874" y="3776059"/>
            <a:ext cx="1860883" cy="169128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25" name="Shape 18"/>
          <p:cNvSpPr txBox="1">
            <a:spLocks noGrp="1"/>
          </p:cNvSpPr>
          <p:nvPr>
            <p:ph type="body" idx="28"/>
          </p:nvPr>
        </p:nvSpPr>
        <p:spPr>
          <a:xfrm>
            <a:off x="2553874" y="5573319"/>
            <a:ext cx="1860883" cy="3556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spcBef>
                <a:spcPts val="0"/>
              </a:spcBef>
              <a:buFontTx/>
              <a:buNone/>
              <a:defRPr sz="1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7BB2DCD-1FD0-4AD2-8BD4-5E6E06FFC63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033601" y="692150"/>
            <a:ext cx="1234099" cy="37148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 dirty="0"/>
              <a:t>Brand Partner Logo</a:t>
            </a:r>
          </a:p>
        </p:txBody>
      </p:sp>
    </p:spTree>
    <p:extLst>
      <p:ext uri="{BB962C8B-B14F-4D97-AF65-F5344CB8AC3E}">
        <p14:creationId xmlns:p14="http://schemas.microsoft.com/office/powerpoint/2010/main" val="71211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Not for Distribution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192698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Not for Distribution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25067" y="304800"/>
            <a:ext cx="5952812" cy="8650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14400" y="1658112"/>
            <a:ext cx="7353300" cy="1438656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919397" y="3228035"/>
            <a:ext cx="7353300" cy="1438656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25067" y="4797957"/>
            <a:ext cx="7353300" cy="1438656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F0556C-BBE7-4ADF-AAC6-CE136991D203}"/>
              </a:ext>
            </a:extLst>
          </p:cNvPr>
          <p:cNvSpPr txBox="1"/>
          <p:nvPr userDrawn="1"/>
        </p:nvSpPr>
        <p:spPr>
          <a:xfrm rot="16200000">
            <a:off x="132091" y="5368646"/>
            <a:ext cx="94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/>
              <a:t>House Brand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BAA660-4ACD-4917-BF3C-EF8EF245134C}"/>
              </a:ext>
            </a:extLst>
          </p:cNvPr>
          <p:cNvSpPr txBox="1"/>
          <p:nvPr userDrawn="1"/>
        </p:nvSpPr>
        <p:spPr>
          <a:xfrm rot="16200000">
            <a:off x="-115655" y="3685752"/>
            <a:ext cx="1438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/>
              <a:t>Specialty House Brands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0B973B-159C-489F-8E73-1741D5552596}"/>
              </a:ext>
            </a:extLst>
          </p:cNvPr>
          <p:cNvSpPr txBox="1"/>
          <p:nvPr userDrawn="1"/>
        </p:nvSpPr>
        <p:spPr>
          <a:xfrm rot="16200000">
            <a:off x="50974" y="2092227"/>
            <a:ext cx="1105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/>
              <a:t>Consumer Brands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E711A1-D791-48F8-B0B4-6D6108DFD41A}"/>
              </a:ext>
            </a:extLst>
          </p:cNvPr>
          <p:cNvSpPr txBox="1"/>
          <p:nvPr userDrawn="1"/>
        </p:nvSpPr>
        <p:spPr>
          <a:xfrm rot="5400000">
            <a:off x="8020458" y="5363396"/>
            <a:ext cx="9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/>
              <a:t>Good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C1DAE7-EEF6-45AA-AE80-FAB874A8C2C3}"/>
              </a:ext>
            </a:extLst>
          </p:cNvPr>
          <p:cNvSpPr txBox="1"/>
          <p:nvPr userDrawn="1"/>
        </p:nvSpPr>
        <p:spPr>
          <a:xfrm rot="5400000">
            <a:off x="8014066" y="3904492"/>
            <a:ext cx="9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/>
              <a:t>Better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400A9-2F29-44B5-976D-BD42CBA267ED}"/>
              </a:ext>
            </a:extLst>
          </p:cNvPr>
          <p:cNvSpPr txBox="1"/>
          <p:nvPr userDrawn="1"/>
        </p:nvSpPr>
        <p:spPr>
          <a:xfrm rot="5400000">
            <a:off x="8014066" y="2199948"/>
            <a:ext cx="9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/>
              <a:t>Best</a:t>
            </a:r>
          </a:p>
        </p:txBody>
      </p:sp>
      <p:sp>
        <p:nvSpPr>
          <p:cNvPr id="18" name="Right Arrow 17"/>
          <p:cNvSpPr/>
          <p:nvPr userDrawn="1"/>
        </p:nvSpPr>
        <p:spPr>
          <a:xfrm rot="16200000">
            <a:off x="6310059" y="3685688"/>
            <a:ext cx="4791305" cy="310545"/>
          </a:xfrm>
          <a:prstGeom prst="rightArrow">
            <a:avLst/>
          </a:prstGeom>
          <a:gradFill>
            <a:gsLst>
              <a:gs pos="5000">
                <a:schemeClr val="accent5">
                  <a:lumMod val="20000"/>
                  <a:lumOff val="80000"/>
                </a:schemeClr>
              </a:gs>
              <a:gs pos="57000">
                <a:schemeClr val="accent5"/>
              </a:gs>
              <a:gs pos="10000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62137" y="1755059"/>
            <a:ext cx="2033585" cy="3495368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/>
          <p:cNvSpPr/>
          <p:nvPr userDrawn="1"/>
        </p:nvSpPr>
        <p:spPr>
          <a:xfrm>
            <a:off x="0" y="1932041"/>
            <a:ext cx="2383436" cy="3126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134349" y="2943913"/>
            <a:ext cx="2654711" cy="1161911"/>
          </a:xfrm>
        </p:spPr>
        <p:txBody>
          <a:bodyPr bIns="0" anchor="ctr">
            <a:normAutofit/>
          </a:bodyPr>
          <a:lstStyle>
            <a:lvl1pPr algn="ctr">
              <a:defRPr sz="3600" cap="all" spc="1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5573" y="954419"/>
            <a:ext cx="4972255" cy="367756"/>
          </a:xfrm>
        </p:spPr>
        <p:txBody>
          <a:bodyPr tIns="91440" bIns="91440" anchor="ctr">
            <a:normAutofit/>
          </a:bodyPr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4" y="6423339"/>
            <a:ext cx="2003225" cy="272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94" y="6430291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2999587" y="4200559"/>
            <a:ext cx="2224087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693735" y="4200556"/>
            <a:ext cx="2224088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999581" y="5532718"/>
            <a:ext cx="4918242" cy="6217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999587" y="1433421"/>
            <a:ext cx="2224087" cy="2655888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5693741" y="1433421"/>
            <a:ext cx="2224087" cy="2655888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2999586" y="4798836"/>
            <a:ext cx="2224087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5693734" y="4798836"/>
            <a:ext cx="2224088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6872" y="1791650"/>
            <a:ext cx="7400237" cy="2541431"/>
          </a:xfrm>
        </p:spPr>
        <p:txBody>
          <a:bodyPr bIns="0" anchor="ctr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7733" y="5270064"/>
            <a:ext cx="5618515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2000" b="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62131" y="1319134"/>
            <a:ext cx="8049718" cy="35826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717561" y="1079618"/>
            <a:ext cx="1738858" cy="509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345" y="1208358"/>
            <a:ext cx="1056806" cy="256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62131" y="1755058"/>
            <a:ext cx="2033585" cy="3495368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932038"/>
            <a:ext cx="2383436" cy="3126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6200000">
            <a:off x="134344" y="2943908"/>
            <a:ext cx="2654710" cy="1161911"/>
          </a:xfrm>
        </p:spPr>
        <p:txBody>
          <a:bodyPr bIns="0" anchor="ctr">
            <a:normAutofit/>
          </a:bodyPr>
          <a:lstStyle>
            <a:lvl1pPr algn="ctr">
              <a:defRPr sz="3600" cap="all" spc="1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5567" y="954418"/>
            <a:ext cx="4972255" cy="367756"/>
          </a:xfrm>
        </p:spPr>
        <p:txBody>
          <a:bodyPr tIns="91440" bIns="91440" anchor="ctr">
            <a:normAutofit/>
          </a:bodyPr>
          <a:lstStyle>
            <a:lvl1pPr marL="0" indent="0" algn="ctr">
              <a:buNone/>
              <a:defRPr sz="2000" b="1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2999581" y="4200557"/>
            <a:ext cx="2224087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5693735" y="4200556"/>
            <a:ext cx="2224088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2999581" y="5532715"/>
            <a:ext cx="4918242" cy="621774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2999581" y="1433421"/>
            <a:ext cx="2224087" cy="2655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5693735" y="1433421"/>
            <a:ext cx="2224087" cy="2655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2999580" y="4798835"/>
            <a:ext cx="2224087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5693734" y="4798834"/>
            <a:ext cx="2224088" cy="5197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+ 4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3859925" y="3939575"/>
            <a:ext cx="2492477" cy="164592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6499882" y="3939575"/>
            <a:ext cx="2496702" cy="164592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859925" y="1097749"/>
            <a:ext cx="2492477" cy="164592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9" name="Shape 18"/>
          <p:cNvSpPr txBox="1">
            <a:spLocks noGrp="1"/>
          </p:cNvSpPr>
          <p:nvPr>
            <p:ph type="body" idx="14" hasCustomPrompt="1"/>
          </p:nvPr>
        </p:nvSpPr>
        <p:spPr>
          <a:xfrm>
            <a:off x="3859925" y="2798269"/>
            <a:ext cx="2492477" cy="355678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Product Name</a:t>
            </a:r>
            <a:endParaRPr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499882" y="1097749"/>
            <a:ext cx="2496702" cy="164592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13" name="Shape 18"/>
          <p:cNvSpPr txBox="1">
            <a:spLocks noGrp="1"/>
          </p:cNvSpPr>
          <p:nvPr>
            <p:ph type="body" idx="16" hasCustomPrompt="1"/>
          </p:nvPr>
        </p:nvSpPr>
        <p:spPr>
          <a:xfrm>
            <a:off x="6499882" y="2798269"/>
            <a:ext cx="2496702" cy="355678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sz="1200" b="1" baseline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Product Name</a:t>
            </a:r>
          </a:p>
          <a:p>
            <a:endParaRPr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50040" y="304799"/>
            <a:ext cx="6640904" cy="261155"/>
          </a:xfrm>
        </p:spPr>
        <p:txBody>
          <a:bodyPr bIns="0" anchor="ctr">
            <a:normAutofit/>
          </a:bodyPr>
          <a:lstStyle>
            <a:lvl1pPr algn="l"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product category</a:t>
            </a:r>
          </a:p>
        </p:txBody>
      </p:sp>
      <p:sp>
        <p:nvSpPr>
          <p:cNvPr id="17" name="Shape 18"/>
          <p:cNvSpPr txBox="1">
            <a:spLocks noGrp="1"/>
          </p:cNvSpPr>
          <p:nvPr>
            <p:ph type="body" idx="21" hasCustomPrompt="1"/>
          </p:nvPr>
        </p:nvSpPr>
        <p:spPr>
          <a:xfrm>
            <a:off x="3859925" y="3199928"/>
            <a:ext cx="2492477" cy="563020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Body Copy</a:t>
            </a:r>
            <a:endParaRPr dirty="0"/>
          </a:p>
        </p:txBody>
      </p:sp>
      <p:sp>
        <p:nvSpPr>
          <p:cNvPr id="22" name="Shape 18"/>
          <p:cNvSpPr txBox="1">
            <a:spLocks noGrp="1"/>
          </p:cNvSpPr>
          <p:nvPr>
            <p:ph type="body" idx="22" hasCustomPrompt="1"/>
          </p:nvPr>
        </p:nvSpPr>
        <p:spPr>
          <a:xfrm>
            <a:off x="6499882" y="3199928"/>
            <a:ext cx="2496702" cy="563020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sz="900" b="0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Body Copy</a:t>
            </a:r>
          </a:p>
          <a:p>
            <a:endParaRPr dirty="0"/>
          </a:p>
        </p:txBody>
      </p:sp>
      <p:sp>
        <p:nvSpPr>
          <p:cNvPr id="23" name="Shape 18"/>
          <p:cNvSpPr txBox="1">
            <a:spLocks noGrp="1"/>
          </p:cNvSpPr>
          <p:nvPr>
            <p:ph type="body" idx="23" hasCustomPrompt="1"/>
          </p:nvPr>
        </p:nvSpPr>
        <p:spPr>
          <a:xfrm>
            <a:off x="3859925" y="5630855"/>
            <a:ext cx="2492477" cy="355678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Product Name</a:t>
            </a:r>
            <a:endParaRPr dirty="0"/>
          </a:p>
        </p:txBody>
      </p:sp>
      <p:sp>
        <p:nvSpPr>
          <p:cNvPr id="26" name="Shape 18"/>
          <p:cNvSpPr txBox="1">
            <a:spLocks noGrp="1"/>
          </p:cNvSpPr>
          <p:nvPr>
            <p:ph type="body" idx="24" hasCustomPrompt="1"/>
          </p:nvPr>
        </p:nvSpPr>
        <p:spPr>
          <a:xfrm>
            <a:off x="6499882" y="5630855"/>
            <a:ext cx="2496702" cy="355678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sz="1200" b="1" baseline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Product Name</a:t>
            </a:r>
          </a:p>
          <a:p>
            <a:endParaRPr dirty="0"/>
          </a:p>
        </p:txBody>
      </p:sp>
      <p:sp>
        <p:nvSpPr>
          <p:cNvPr id="27" name="Shape 18"/>
          <p:cNvSpPr txBox="1">
            <a:spLocks noGrp="1"/>
          </p:cNvSpPr>
          <p:nvPr>
            <p:ph type="body" idx="25" hasCustomPrompt="1"/>
          </p:nvPr>
        </p:nvSpPr>
        <p:spPr>
          <a:xfrm>
            <a:off x="3859925" y="6044629"/>
            <a:ext cx="2492477" cy="563020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900" b="0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Body Copy</a:t>
            </a:r>
            <a:endParaRPr dirty="0"/>
          </a:p>
        </p:txBody>
      </p:sp>
      <p:sp>
        <p:nvSpPr>
          <p:cNvPr id="28" name="Shape 18"/>
          <p:cNvSpPr txBox="1">
            <a:spLocks noGrp="1"/>
          </p:cNvSpPr>
          <p:nvPr>
            <p:ph type="body" idx="26" hasCustomPrompt="1"/>
          </p:nvPr>
        </p:nvSpPr>
        <p:spPr>
          <a:xfrm>
            <a:off x="6499882" y="6044629"/>
            <a:ext cx="2496702" cy="563020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sz="900" b="0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Body Copy</a:t>
            </a:r>
          </a:p>
          <a:p>
            <a:endParaRPr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150040" y="649264"/>
            <a:ext cx="3097213" cy="2755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product sub-category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80" y="6617969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0443" y="6624923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Shape 18"/>
          <p:cNvSpPr txBox="1">
            <a:spLocks noGrp="1"/>
          </p:cNvSpPr>
          <p:nvPr>
            <p:ph type="body" idx="30" hasCustomPrompt="1"/>
          </p:nvPr>
        </p:nvSpPr>
        <p:spPr>
          <a:xfrm>
            <a:off x="150040" y="6234753"/>
            <a:ext cx="2496702" cy="272535"/>
          </a:xfrm>
          <a:prstGeom prst="rect">
            <a:avLst/>
          </a:prstGeom>
        </p:spPr>
        <p:txBody>
          <a:bodyPr lIns="68569" tIns="68569" rIns="68569" bIns="68569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sz="900" b="0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Available date</a:t>
            </a:r>
          </a:p>
          <a:p>
            <a:endParaRPr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0" y="1127154"/>
            <a:ext cx="3701845" cy="500387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Drag your photo into box and arrange/ send to back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234B5FC8-4ABB-4176-8B10-919F2DF7768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033601" y="692150"/>
            <a:ext cx="1234099" cy="37148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 dirty="0"/>
              <a:t>Brand Partner 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Information Deck - 1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4060071" y="1760469"/>
            <a:ext cx="4618394" cy="4368869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19074" y="304800"/>
            <a:ext cx="6520393" cy="338667"/>
          </a:xfrm>
        </p:spPr>
        <p:txBody>
          <a:bodyPr bIns="0" anchor="ctr">
            <a:normAutofit/>
          </a:bodyPr>
          <a:lstStyle>
            <a:lvl1pPr algn="l"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product category</a:t>
            </a:r>
          </a:p>
        </p:txBody>
      </p:sp>
      <p:sp>
        <p:nvSpPr>
          <p:cNvPr id="28" name="Shape 18"/>
          <p:cNvSpPr txBox="1">
            <a:spLocks noGrp="1"/>
          </p:cNvSpPr>
          <p:nvPr>
            <p:ph type="body" idx="26" hasCustomPrompt="1"/>
          </p:nvPr>
        </p:nvSpPr>
        <p:spPr>
          <a:xfrm>
            <a:off x="6493667" y="6430289"/>
            <a:ext cx="2496702" cy="265381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sz="900" b="0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Body Copy</a:t>
            </a:r>
          </a:p>
          <a:p>
            <a:endParaRPr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219074" y="937465"/>
            <a:ext cx="3487156" cy="112915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product sub-category</a:t>
            </a: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19074" y="2201333"/>
            <a:ext cx="3487153" cy="3928005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/>
            </a:lvl1pPr>
            <a:lvl2pPr>
              <a:spcAft>
                <a:spcPts val="0"/>
              </a:spcAft>
              <a:defRPr sz="11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11BE817-881B-4497-8F16-1B244EE606C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033601" y="692150"/>
            <a:ext cx="1234099" cy="37148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 dirty="0"/>
              <a:t>Brand Partner 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01503" y="304801"/>
            <a:ext cx="6562593" cy="323782"/>
          </a:xfrm>
        </p:spPr>
        <p:txBody>
          <a:bodyPr bIns="0" anchor="ctr">
            <a:normAutofit/>
          </a:bodyPr>
          <a:lstStyle>
            <a:lvl1pPr algn="l"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product category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4955" y="6312362"/>
            <a:ext cx="825909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301503" y="649184"/>
            <a:ext cx="3097213" cy="2755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product sub-category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279008"/>
            <a:ext cx="8804787" cy="130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895349" y="1408968"/>
            <a:ext cx="7353301" cy="433383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32" name="Shape 18"/>
          <p:cNvSpPr txBox="1">
            <a:spLocks noGrp="1"/>
          </p:cNvSpPr>
          <p:nvPr>
            <p:ph type="body" idx="30" hasCustomPrompt="1"/>
          </p:nvPr>
        </p:nvSpPr>
        <p:spPr>
          <a:xfrm>
            <a:off x="895349" y="5794784"/>
            <a:ext cx="7353301" cy="517578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Chart or content description</a:t>
            </a:r>
            <a:endParaRPr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B8F6A1-DA62-4881-8C81-5317D543CDB4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033601" y="692150"/>
            <a:ext cx="1234099" cy="371486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</a:lstStyle>
          <a:p>
            <a:r>
              <a:rPr lang="en-US" dirty="0"/>
              <a:t>Brand Partner Logo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01503" y="304800"/>
            <a:ext cx="6635745" cy="312103"/>
          </a:xfrm>
        </p:spPr>
        <p:txBody>
          <a:bodyPr bIns="0" anchor="ctr">
            <a:normAutofit/>
          </a:bodyPr>
          <a:lstStyle>
            <a:lvl1pPr algn="l"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product category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4955" y="6312362"/>
            <a:ext cx="825909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301503" y="649184"/>
            <a:ext cx="3097213" cy="2755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product sub-category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260375"/>
            <a:ext cx="8804787" cy="130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29" hasCustomPrompt="1"/>
          </p:nvPr>
        </p:nvSpPr>
        <p:spPr>
          <a:xfrm>
            <a:off x="914400" y="1263446"/>
            <a:ext cx="3470314" cy="439310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32" name="Shape 18"/>
          <p:cNvSpPr txBox="1">
            <a:spLocks noGrp="1"/>
          </p:cNvSpPr>
          <p:nvPr>
            <p:ph type="body" idx="30" hasCustomPrompt="1"/>
          </p:nvPr>
        </p:nvSpPr>
        <p:spPr>
          <a:xfrm>
            <a:off x="914400" y="5821496"/>
            <a:ext cx="3470314" cy="275257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Chart or content description</a:t>
            </a:r>
            <a:endParaRPr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1" hasCustomPrompt="1"/>
          </p:nvPr>
        </p:nvSpPr>
        <p:spPr>
          <a:xfrm>
            <a:off x="4797386" y="1263446"/>
            <a:ext cx="3470314" cy="4393100"/>
          </a:xfrm>
        </p:spPr>
        <p:txBody>
          <a:bodyPr/>
          <a:lstStyle/>
          <a:p>
            <a:pPr lvl="0"/>
            <a:r>
              <a:rPr lang="en-US" dirty="0"/>
              <a:t>Object</a:t>
            </a:r>
          </a:p>
        </p:txBody>
      </p:sp>
      <p:sp>
        <p:nvSpPr>
          <p:cNvPr id="17" name="Shape 18"/>
          <p:cNvSpPr txBox="1">
            <a:spLocks noGrp="1"/>
          </p:cNvSpPr>
          <p:nvPr>
            <p:ph type="body" idx="32" hasCustomPrompt="1"/>
          </p:nvPr>
        </p:nvSpPr>
        <p:spPr>
          <a:xfrm>
            <a:off x="4797386" y="5821496"/>
            <a:ext cx="3470314" cy="275257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Chart or content description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088" y="1302327"/>
            <a:ext cx="7938442" cy="4537000"/>
          </a:xfrm>
        </p:spPr>
        <p:txBody>
          <a:bodyPr anchor="t"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Confidential. Not for Distribution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29089" y="304800"/>
            <a:ext cx="6248790" cy="86500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04800"/>
            <a:ext cx="6022848" cy="312103"/>
          </a:xfrm>
        </p:spPr>
        <p:txBody>
          <a:bodyPr bIns="0" anchor="ctr">
            <a:noAutofit/>
          </a:bodyPr>
          <a:lstStyle>
            <a:lvl1pPr algn="l"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4955" y="6312362"/>
            <a:ext cx="8259097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914400" y="649184"/>
            <a:ext cx="2484316" cy="27556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260375"/>
            <a:ext cx="8804787" cy="130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Shape 18"/>
          <p:cNvSpPr txBox="1">
            <a:spLocks noGrp="1"/>
          </p:cNvSpPr>
          <p:nvPr>
            <p:ph type="body" idx="30" hasCustomPrompt="1"/>
          </p:nvPr>
        </p:nvSpPr>
        <p:spPr>
          <a:xfrm>
            <a:off x="914400" y="5821496"/>
            <a:ext cx="3470314" cy="275257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Chart or content description</a:t>
            </a:r>
            <a:endParaRPr dirty="0"/>
          </a:p>
        </p:txBody>
      </p:sp>
      <p:sp>
        <p:nvSpPr>
          <p:cNvPr id="17" name="Shape 18"/>
          <p:cNvSpPr txBox="1">
            <a:spLocks noGrp="1"/>
          </p:cNvSpPr>
          <p:nvPr>
            <p:ph type="body" idx="32" hasCustomPrompt="1"/>
          </p:nvPr>
        </p:nvSpPr>
        <p:spPr>
          <a:xfrm>
            <a:off x="4797386" y="5821496"/>
            <a:ext cx="3470314" cy="275257"/>
          </a:xfrm>
          <a:prstGeom prst="rect">
            <a:avLst/>
          </a:prstGeom>
        </p:spPr>
        <p:txBody>
          <a:bodyPr lIns="68569" tIns="68569" rIns="68569" bIns="68569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baseline="0">
                <a:solidFill>
                  <a:schemeClr val="tx1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/>
              <a:t>Chart or content description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14400" y="1219264"/>
            <a:ext cx="3340100" cy="441318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4889500" y="1219200"/>
            <a:ext cx="3378200" cy="44132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2208" y="804520"/>
            <a:ext cx="7376159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015733"/>
            <a:ext cx="7376160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040" y="6423336"/>
            <a:ext cx="2003225" cy="272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Confidential. Not for Distribution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71588" y="6430290"/>
            <a:ext cx="545357" cy="265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037072" y="1"/>
            <a:ext cx="1481672" cy="642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746" y="278829"/>
            <a:ext cx="928325" cy="2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4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829" r:id="rId2"/>
    <p:sldLayoutId id="2147483902" r:id="rId3"/>
    <p:sldLayoutId id="2147483893" r:id="rId4"/>
    <p:sldLayoutId id="2147483899" r:id="rId5"/>
    <p:sldLayoutId id="2147483885" r:id="rId6"/>
    <p:sldLayoutId id="2147483886" r:id="rId7"/>
    <p:sldLayoutId id="2147483662" r:id="rId8"/>
    <p:sldLayoutId id="2147483900" r:id="rId9"/>
    <p:sldLayoutId id="2147483861" r:id="rId10"/>
    <p:sldLayoutId id="2147483863" r:id="rId11"/>
    <p:sldLayoutId id="2147483895" r:id="rId12"/>
    <p:sldLayoutId id="2147483877" r:id="rId13"/>
    <p:sldLayoutId id="2147483918" r:id="rId14"/>
    <p:sldLayoutId id="2147483920" r:id="rId15"/>
    <p:sldLayoutId id="214748392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40080" indent="-228600" algn="l" defTabSz="6858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51560" indent="-228600" algn="l" defTabSz="6858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-228600" algn="l" defTabSz="6858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645920" indent="-228600" algn="l" defTabSz="6858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76" userDrawn="1">
          <p15:clr>
            <a:srgbClr val="F26B43"/>
          </p15:clr>
        </p15:guide>
        <p15:guide id="4" pos="5208" userDrawn="1">
          <p15:clr>
            <a:srgbClr val="F26B43"/>
          </p15:clr>
        </p15:guide>
        <p15:guide id="5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4.jpeg"/><Relationship Id="rId11" Type="http://schemas.openxmlformats.org/officeDocument/2006/relationships/image" Target="../media/image79.jp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jpeg"/><Relationship Id="rId3" Type="http://schemas.openxmlformats.org/officeDocument/2006/relationships/image" Target="../media/image14.png"/><Relationship Id="rId21" Type="http://schemas.openxmlformats.org/officeDocument/2006/relationships/image" Target="../media/image32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5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23" Type="http://schemas.openxmlformats.org/officeDocument/2006/relationships/image" Target="../media/image34.jpeg"/><Relationship Id="rId28" Type="http://schemas.openxmlformats.org/officeDocument/2006/relationships/image" Target="../media/image6.pn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g"/><Relationship Id="rId1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jpeg"/><Relationship Id="rId7" Type="http://schemas.openxmlformats.org/officeDocument/2006/relationships/hyperlink" Target="https://gemline.com/s/corporate-social-responsibilit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62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Logo&#10;&#10;Description automatically generated">
            <a:extLst>
              <a:ext uri="{FF2B5EF4-FFF2-40B4-BE49-F238E27FC236}">
                <a16:creationId xmlns:a16="http://schemas.microsoft.com/office/drawing/2014/main" id="{22DFBBEF-9CD7-422C-B99D-B0A43E1BF6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2218629-0B17-4C71-A181-DEBA32E1AE75}"/>
              </a:ext>
            </a:extLst>
          </p:cNvPr>
          <p:cNvSpPr txBox="1">
            <a:spLocks/>
          </p:cNvSpPr>
          <p:nvPr/>
        </p:nvSpPr>
        <p:spPr>
          <a:xfrm>
            <a:off x="2405735" y="3571111"/>
            <a:ext cx="4386227" cy="553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Tx/>
              <a:buNone/>
              <a:defRPr sz="2000" kern="1200" cap="none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Premier Group REFUEL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10/12/21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10 Reasons to Partner With Us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9FC1A0D-9966-40A4-88A1-25E5AB0A9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24" y="1318992"/>
            <a:ext cx="5326563" cy="234368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8FD95AC-637F-4E63-9533-558590D4B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6105510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D52E5B9-6159-C741-AC58-A421F46AB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563" y="1105091"/>
            <a:ext cx="1563789" cy="1731531"/>
          </a:xfrm>
          <a:prstGeom prst="rect">
            <a:avLst/>
          </a:prstGeom>
        </p:spPr>
      </p:pic>
      <p:pic>
        <p:nvPicPr>
          <p:cNvPr id="42" name="Picture 4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6571820D-701B-1148-B76A-AFA06F9D0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46" y="3535354"/>
            <a:ext cx="2115639" cy="2115639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low confidence">
            <a:extLst>
              <a:ext uri="{FF2B5EF4-FFF2-40B4-BE49-F238E27FC236}">
                <a16:creationId xmlns:a16="http://schemas.microsoft.com/office/drawing/2014/main" id="{1A682B52-68C4-EA4A-B8CE-DFE623233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171" y="1081226"/>
            <a:ext cx="1779263" cy="1779263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E8EFB61D-56D6-604E-9A51-BF56D2227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23" y="1230305"/>
            <a:ext cx="1816850" cy="14831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E5063-9042-4E09-A401-1EF5F9F2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A695A-C7B7-234C-9405-C43A1B9B4623}"/>
              </a:ext>
            </a:extLst>
          </p:cNvPr>
          <p:cNvSpPr/>
          <p:nvPr/>
        </p:nvSpPr>
        <p:spPr>
          <a:xfrm>
            <a:off x="4696688" y="1043701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F3554A-1956-E440-AFC6-FBAD248F7DC9}"/>
              </a:ext>
            </a:extLst>
          </p:cNvPr>
          <p:cNvSpPr/>
          <p:nvPr/>
        </p:nvSpPr>
        <p:spPr>
          <a:xfrm>
            <a:off x="490448" y="1043701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6C295-50BE-5249-AB00-6616DA10C500}"/>
              </a:ext>
            </a:extLst>
          </p:cNvPr>
          <p:cNvSpPr/>
          <p:nvPr/>
        </p:nvSpPr>
        <p:spPr>
          <a:xfrm>
            <a:off x="2597922" y="1043701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03ED4-59AB-6741-A4DB-DBF787C1F899}"/>
              </a:ext>
            </a:extLst>
          </p:cNvPr>
          <p:cNvSpPr txBox="1"/>
          <p:nvPr/>
        </p:nvSpPr>
        <p:spPr>
          <a:xfrm>
            <a:off x="512515" y="2900084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SHORT &amp; QUICK LEAD TIMES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BCA00-68E4-A04F-80F8-2E20F5AEE932}"/>
              </a:ext>
            </a:extLst>
          </p:cNvPr>
          <p:cNvSpPr txBox="1"/>
          <p:nvPr/>
        </p:nvSpPr>
        <p:spPr>
          <a:xfrm>
            <a:off x="2581007" y="2900084"/>
            <a:ext cx="189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FAST TRACK SERVICE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5D308-9149-564B-B16C-7DA37E187AD0}"/>
              </a:ext>
            </a:extLst>
          </p:cNvPr>
          <p:cNvSpPr txBox="1"/>
          <p:nvPr/>
        </p:nvSpPr>
        <p:spPr>
          <a:xfrm>
            <a:off x="4727463" y="2900084"/>
            <a:ext cx="1816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DROP SHIPPING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21ECE-4EE0-9841-BF50-876B05AC4A8C}"/>
              </a:ext>
            </a:extLst>
          </p:cNvPr>
          <p:cNvSpPr/>
          <p:nvPr/>
        </p:nvSpPr>
        <p:spPr>
          <a:xfrm>
            <a:off x="4696688" y="3647564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A763F-41E5-654A-9404-B7147CC2B72F}"/>
              </a:ext>
            </a:extLst>
          </p:cNvPr>
          <p:cNvSpPr/>
          <p:nvPr/>
        </p:nvSpPr>
        <p:spPr>
          <a:xfrm>
            <a:off x="490448" y="3647564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4CBA69-E9E9-604D-9489-83D66C606E6E}"/>
              </a:ext>
            </a:extLst>
          </p:cNvPr>
          <p:cNvSpPr/>
          <p:nvPr/>
        </p:nvSpPr>
        <p:spPr>
          <a:xfrm>
            <a:off x="2597922" y="3647564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BDC943-152C-C14C-B5C5-5EFFE2C24798}"/>
              </a:ext>
            </a:extLst>
          </p:cNvPr>
          <p:cNvSpPr txBox="1"/>
          <p:nvPr/>
        </p:nvSpPr>
        <p:spPr>
          <a:xfrm>
            <a:off x="271055" y="5503947"/>
            <a:ext cx="2293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WIDE VARIETY OF DECORATION METHODS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4510C-C2DF-CB40-B8F8-A4E2C5622D04}"/>
              </a:ext>
            </a:extLst>
          </p:cNvPr>
          <p:cNvSpPr txBox="1"/>
          <p:nvPr/>
        </p:nvSpPr>
        <p:spPr>
          <a:xfrm>
            <a:off x="2581007" y="5503947"/>
            <a:ext cx="189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QUALITY ASSURANCE &amp; COMPLIANCE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F378F-B4EE-9A41-953D-975A48465E63}"/>
              </a:ext>
            </a:extLst>
          </p:cNvPr>
          <p:cNvSpPr txBox="1"/>
          <p:nvPr/>
        </p:nvSpPr>
        <p:spPr>
          <a:xfrm>
            <a:off x="4727463" y="5503947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PROMO STANDARDS</a:t>
            </a:r>
          </a:p>
        </p:txBody>
      </p:sp>
      <p:pic>
        <p:nvPicPr>
          <p:cNvPr id="34" name="Picture 3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8BF9325-AAD1-4240-97B0-CBF18D1208D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459" y="3748220"/>
            <a:ext cx="1708054" cy="170805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4F75650-F674-AF44-93EB-3186AC0682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2" r="-792"/>
          <a:stretch/>
        </p:blipFill>
        <p:spPr>
          <a:xfrm>
            <a:off x="4696689" y="4135821"/>
            <a:ext cx="1847988" cy="856385"/>
          </a:xfrm>
          <a:prstGeom prst="rect">
            <a:avLst/>
          </a:prstGeom>
        </p:spPr>
      </p:pic>
      <p:sp>
        <p:nvSpPr>
          <p:cNvPr id="24" name="Title 7">
            <a:extLst>
              <a:ext uri="{FF2B5EF4-FFF2-40B4-BE49-F238E27FC236}">
                <a16:creationId xmlns:a16="http://schemas.microsoft.com/office/drawing/2014/main" id="{B80564D5-3403-D544-840D-B4364910CF0C}"/>
              </a:ext>
            </a:extLst>
          </p:cNvPr>
          <p:cNvSpPr txBox="1">
            <a:spLocks/>
          </p:cNvSpPr>
          <p:nvPr/>
        </p:nvSpPr>
        <p:spPr>
          <a:xfrm>
            <a:off x="1045484" y="246888"/>
            <a:ext cx="5608704" cy="414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OPERATIONAL EXCELLENCE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73039C-2644-9341-9146-A89FBD76FFE1}"/>
              </a:ext>
            </a:extLst>
          </p:cNvPr>
          <p:cNvSpPr/>
          <p:nvPr/>
        </p:nvSpPr>
        <p:spPr>
          <a:xfrm>
            <a:off x="593793" y="201168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95ADF0-4BE6-44DC-80F6-5C1867FA0BE7}"/>
              </a:ext>
            </a:extLst>
          </p:cNvPr>
          <p:cNvSpPr/>
          <p:nvPr/>
        </p:nvSpPr>
        <p:spPr>
          <a:xfrm>
            <a:off x="6826229" y="1055069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315E30-31BA-47FC-A489-396880ECC5D6}"/>
              </a:ext>
            </a:extLst>
          </p:cNvPr>
          <p:cNvSpPr txBox="1"/>
          <p:nvPr/>
        </p:nvSpPr>
        <p:spPr>
          <a:xfrm>
            <a:off x="6857004" y="2911452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FULFILLMENT AND KITTING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C2D178-2443-47A3-AA79-5DECBAD124E2}"/>
              </a:ext>
            </a:extLst>
          </p:cNvPr>
          <p:cNvSpPr/>
          <p:nvPr/>
        </p:nvSpPr>
        <p:spPr>
          <a:xfrm>
            <a:off x="6809315" y="3647564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8F056A-1007-42FA-849E-ED5ED1B25681}"/>
              </a:ext>
            </a:extLst>
          </p:cNvPr>
          <p:cNvSpPr txBox="1"/>
          <p:nvPr/>
        </p:nvSpPr>
        <p:spPr>
          <a:xfrm>
            <a:off x="6840090" y="5503947"/>
            <a:ext cx="1816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DIRECT IMPORT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B649CA-729B-4AE6-A9D6-D9D996730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3" r="-6743"/>
          <a:stretch/>
        </p:blipFill>
        <p:spPr bwMode="auto">
          <a:xfrm>
            <a:off x="6840090" y="1128933"/>
            <a:ext cx="1824185" cy="171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D302769-86B6-46FF-BCB2-6A307A5387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54" y="3755487"/>
            <a:ext cx="1675372" cy="1675372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85FC0F77-33AB-435B-A834-1C5C01034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6105510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DDD33-4528-4481-8CA3-6A571F5B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853D7-4E7B-4FC7-92EB-F267CF7BF2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5739" y="1333657"/>
            <a:ext cx="3051697" cy="402607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solidFill>
                  <a:srgbClr val="5D6570"/>
                </a:solidFill>
              </a:rPr>
              <a:t>We offer complete fulfillment services to allow you to kit Gemline products together, or kit them with customer supplied items.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solidFill>
                <a:srgbClr val="5D657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solidFill>
                <a:srgbClr val="5D657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600" dirty="0">
              <a:solidFill>
                <a:srgbClr val="5D657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600" b="1" i="1" dirty="0"/>
              <a:t>Bulk or Drop-Shipments available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600" b="1" i="1" dirty="0"/>
              <a:t>Quotes provided within 48 Hours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>
              <a:solidFill>
                <a:srgbClr val="5D6570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5D657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3BAB9-9F67-8947-AA01-2AB6708F2670}"/>
              </a:ext>
            </a:extLst>
          </p:cNvPr>
          <p:cNvSpPr/>
          <p:nvPr/>
        </p:nvSpPr>
        <p:spPr>
          <a:xfrm>
            <a:off x="593793" y="201168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8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84A0BBD-B341-41A7-9C9A-87D6B3F3EBB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2760" y="1012646"/>
            <a:ext cx="3972739" cy="26484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5A9DDF49-085F-F849-8272-F2F5E0D59038}"/>
              </a:ext>
            </a:extLst>
          </p:cNvPr>
          <p:cNvSpPr txBox="1">
            <a:spLocks/>
          </p:cNvSpPr>
          <p:nvPr/>
        </p:nvSpPr>
        <p:spPr>
          <a:xfrm>
            <a:off x="1045484" y="246888"/>
            <a:ext cx="5608704" cy="414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FULFILLMENT &amp; KITTING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DAD460A-584B-9B4E-BCAE-4E76C05FDD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2760" y="3828910"/>
            <a:ext cx="3972739" cy="27305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E8A1621-AE4E-407C-8EF6-57F3F01C3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4" y="6129617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E48A6C8-2F87-4832-B96E-D3F65844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758" y="1505604"/>
            <a:ext cx="1833806" cy="1322782"/>
          </a:xfrm>
          <a:prstGeom prst="rect">
            <a:avLst/>
          </a:prstGeom>
        </p:spPr>
      </p:pic>
      <p:pic>
        <p:nvPicPr>
          <p:cNvPr id="41" name="Picture 40" descr="signet 3">
            <a:extLst>
              <a:ext uri="{FF2B5EF4-FFF2-40B4-BE49-F238E27FC236}">
                <a16:creationId xmlns:a16="http://schemas.microsoft.com/office/drawing/2014/main" id="{69EB1CCF-92E7-45F9-BEF0-0D36BAE43AE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566" y="4214092"/>
            <a:ext cx="1856232" cy="1160216"/>
          </a:xfrm>
          <a:prstGeom prst="rect">
            <a:avLst/>
          </a:prstGeom>
        </p:spPr>
      </p:pic>
      <p:pic>
        <p:nvPicPr>
          <p:cNvPr id="40" name="Gemline Mobile Professional Computer Tote Stop Motion" descr="Gemline Mobile Professional Computer Tote Stop Motion">
            <a:hlinkClick r:id="" action="ppaction://media"/>
            <a:extLst>
              <a:ext uri="{FF2B5EF4-FFF2-40B4-BE49-F238E27FC236}">
                <a16:creationId xmlns:a16="http://schemas.microsoft.com/office/drawing/2014/main" id="{6552252E-378C-594E-BED8-792EB40F8E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7141" y="4214200"/>
            <a:ext cx="1852175" cy="1041849"/>
          </a:xfrm>
          <a:prstGeom prst="rect">
            <a:avLst/>
          </a:prstGeom>
        </p:spPr>
      </p:pic>
      <p:pic>
        <p:nvPicPr>
          <p:cNvPr id="35" name="Picture 34" descr="A person looking out a window&#10;&#10;Description automatically generated with low confidence">
            <a:extLst>
              <a:ext uri="{FF2B5EF4-FFF2-40B4-BE49-F238E27FC236}">
                <a16:creationId xmlns:a16="http://schemas.microsoft.com/office/drawing/2014/main" id="{D1CCDF6B-54F7-3949-8F42-94075BA94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667" y="3842618"/>
            <a:ext cx="1860883" cy="1860883"/>
          </a:xfrm>
          <a:prstGeom prst="rect">
            <a:avLst/>
          </a:prstGeom>
        </p:spPr>
      </p:pic>
      <p:pic>
        <p:nvPicPr>
          <p:cNvPr id="39" name="Picture 3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EF613062-B4BC-9840-A194-5FE217C65A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53" y="3855154"/>
            <a:ext cx="2029918" cy="2029918"/>
          </a:xfrm>
          <a:prstGeom prst="rect">
            <a:avLst/>
          </a:prstGeom>
        </p:spPr>
      </p:pic>
      <p:pic>
        <p:nvPicPr>
          <p:cNvPr id="33" name="Picture 32" descr="A picture containing tree, outdoor, person, plant&#10;&#10;Description automatically generated">
            <a:extLst>
              <a:ext uri="{FF2B5EF4-FFF2-40B4-BE49-F238E27FC236}">
                <a16:creationId xmlns:a16="http://schemas.microsoft.com/office/drawing/2014/main" id="{0939D5D2-74AC-9742-B997-A79E61CA96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218" y="1241005"/>
            <a:ext cx="1437892" cy="1856383"/>
          </a:xfrm>
          <a:prstGeom prst="rect">
            <a:avLst/>
          </a:prstGeom>
        </p:spPr>
      </p:pic>
      <p:pic>
        <p:nvPicPr>
          <p:cNvPr id="26" name="Picture 25" descr="Qr code&#10;&#10;Description automatically generated">
            <a:extLst>
              <a:ext uri="{FF2B5EF4-FFF2-40B4-BE49-F238E27FC236}">
                <a16:creationId xmlns:a16="http://schemas.microsoft.com/office/drawing/2014/main" id="{60E33193-5EDD-A447-A38D-82DB185AD3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830" y="1229366"/>
            <a:ext cx="1500558" cy="18468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E5063-9042-4E09-A401-1EF5F9F2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A695A-C7B7-234C-9405-C43A1B9B4623}"/>
              </a:ext>
            </a:extLst>
          </p:cNvPr>
          <p:cNvSpPr/>
          <p:nvPr/>
        </p:nvSpPr>
        <p:spPr>
          <a:xfrm>
            <a:off x="4678433" y="1241005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F3554A-1956-E440-AFC6-FBAD248F7DC9}"/>
              </a:ext>
            </a:extLst>
          </p:cNvPr>
          <p:cNvSpPr/>
          <p:nvPr/>
        </p:nvSpPr>
        <p:spPr>
          <a:xfrm>
            <a:off x="472193" y="1241005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6C295-50BE-5249-AB00-6616DA10C500}"/>
              </a:ext>
            </a:extLst>
          </p:cNvPr>
          <p:cNvSpPr/>
          <p:nvPr/>
        </p:nvSpPr>
        <p:spPr>
          <a:xfrm>
            <a:off x="2579667" y="1241005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D03ED4-59AB-6741-A4DB-DBF787C1F899}"/>
              </a:ext>
            </a:extLst>
          </p:cNvPr>
          <p:cNvSpPr txBox="1"/>
          <p:nvPr/>
        </p:nvSpPr>
        <p:spPr>
          <a:xfrm>
            <a:off x="494260" y="3097388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PRE-SALE VIRTUALS*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BCA00-68E4-A04F-80F8-2E20F5AEE932}"/>
              </a:ext>
            </a:extLst>
          </p:cNvPr>
          <p:cNvSpPr txBox="1"/>
          <p:nvPr/>
        </p:nvSpPr>
        <p:spPr>
          <a:xfrm>
            <a:off x="2562752" y="3097388"/>
            <a:ext cx="1894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FLYERS*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A5D308-9149-564B-B16C-7DA37E187AD0}"/>
              </a:ext>
            </a:extLst>
          </p:cNvPr>
          <p:cNvSpPr txBox="1"/>
          <p:nvPr/>
        </p:nvSpPr>
        <p:spPr>
          <a:xfrm>
            <a:off x="4709208" y="3097388"/>
            <a:ext cx="1816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E-CATALOGS*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D21ECE-4EE0-9841-BF50-876B05AC4A8C}"/>
              </a:ext>
            </a:extLst>
          </p:cNvPr>
          <p:cNvSpPr/>
          <p:nvPr/>
        </p:nvSpPr>
        <p:spPr>
          <a:xfrm>
            <a:off x="4678433" y="3844868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A763F-41E5-654A-9404-B7147CC2B72F}"/>
              </a:ext>
            </a:extLst>
          </p:cNvPr>
          <p:cNvSpPr/>
          <p:nvPr/>
        </p:nvSpPr>
        <p:spPr>
          <a:xfrm>
            <a:off x="472193" y="3844868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4CBA69-E9E9-604D-9489-83D66C606E6E}"/>
              </a:ext>
            </a:extLst>
          </p:cNvPr>
          <p:cNvSpPr/>
          <p:nvPr/>
        </p:nvSpPr>
        <p:spPr>
          <a:xfrm>
            <a:off x="2579667" y="3844868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BDC943-152C-C14C-B5C5-5EFFE2C24798}"/>
              </a:ext>
            </a:extLst>
          </p:cNvPr>
          <p:cNvSpPr txBox="1"/>
          <p:nvPr/>
        </p:nvSpPr>
        <p:spPr>
          <a:xfrm>
            <a:off x="252800" y="5701251"/>
            <a:ext cx="2293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PRODUCT IMAGES*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4510C-C2DF-CB40-B8F8-A4E2C5622D04}"/>
              </a:ext>
            </a:extLst>
          </p:cNvPr>
          <p:cNvSpPr txBox="1"/>
          <p:nvPr/>
        </p:nvSpPr>
        <p:spPr>
          <a:xfrm>
            <a:off x="2562752" y="5701251"/>
            <a:ext cx="189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LIFESTYLE IMAGES*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F378F-B4EE-9A41-953D-975A48465E63}"/>
              </a:ext>
            </a:extLst>
          </p:cNvPr>
          <p:cNvSpPr txBox="1"/>
          <p:nvPr/>
        </p:nvSpPr>
        <p:spPr>
          <a:xfrm>
            <a:off x="4709208" y="5701251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PRODUCT VIDEOS*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282DE-37BB-854F-9DE1-C76EAAF1D88D}"/>
              </a:ext>
            </a:extLst>
          </p:cNvPr>
          <p:cNvSpPr txBox="1"/>
          <p:nvPr/>
        </p:nvSpPr>
        <p:spPr>
          <a:xfrm>
            <a:off x="515984" y="669872"/>
            <a:ext cx="853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D6570"/>
                </a:solidFill>
              </a:rPr>
              <a:t>Gemline offers a variety of selling tools, many available 24/7/365 on gemline.com*</a:t>
            </a:r>
          </a:p>
        </p:txBody>
      </p:sp>
      <p:pic>
        <p:nvPicPr>
          <p:cNvPr id="23" name="Picture 22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40F1D030-68D2-B84B-A645-4C01F42319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612" y="1280921"/>
            <a:ext cx="1163526" cy="1776549"/>
          </a:xfrm>
          <a:prstGeom prst="rect">
            <a:avLst/>
          </a:prstGeom>
        </p:spPr>
      </p:pic>
      <p:sp>
        <p:nvSpPr>
          <p:cNvPr id="24" name="Title 7">
            <a:extLst>
              <a:ext uri="{FF2B5EF4-FFF2-40B4-BE49-F238E27FC236}">
                <a16:creationId xmlns:a16="http://schemas.microsoft.com/office/drawing/2014/main" id="{47322241-6CE0-7D44-A0F1-8638880149B9}"/>
              </a:ext>
            </a:extLst>
          </p:cNvPr>
          <p:cNvSpPr txBox="1">
            <a:spLocks/>
          </p:cNvSpPr>
          <p:nvPr/>
        </p:nvSpPr>
        <p:spPr>
          <a:xfrm>
            <a:off x="1045484" y="250205"/>
            <a:ext cx="5608704" cy="414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TOOLS TO HELP YOU SELL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FBB1F9-47B0-394F-9387-C48B91EB837C}"/>
              </a:ext>
            </a:extLst>
          </p:cNvPr>
          <p:cNvSpPr/>
          <p:nvPr/>
        </p:nvSpPr>
        <p:spPr>
          <a:xfrm>
            <a:off x="593793" y="200120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9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C0EF9A-144B-4872-94F1-38F9EE48B665}"/>
              </a:ext>
            </a:extLst>
          </p:cNvPr>
          <p:cNvSpPr/>
          <p:nvPr/>
        </p:nvSpPr>
        <p:spPr>
          <a:xfrm>
            <a:off x="6795271" y="1241005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43EE9-5220-45EC-8D0C-1DC93380C33D}"/>
              </a:ext>
            </a:extLst>
          </p:cNvPr>
          <p:cNvSpPr txBox="1"/>
          <p:nvPr/>
        </p:nvSpPr>
        <p:spPr>
          <a:xfrm>
            <a:off x="6826046" y="3097388"/>
            <a:ext cx="1816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WEBSITE*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A0A478-4F81-4F83-8459-5189EDD27E6C}"/>
              </a:ext>
            </a:extLst>
          </p:cNvPr>
          <p:cNvSpPr/>
          <p:nvPr/>
        </p:nvSpPr>
        <p:spPr>
          <a:xfrm>
            <a:off x="6772661" y="3855154"/>
            <a:ext cx="1860883" cy="1856383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A0165C-2AF3-4CE2-A40F-CDEE96BD821A}"/>
              </a:ext>
            </a:extLst>
          </p:cNvPr>
          <p:cNvSpPr txBox="1"/>
          <p:nvPr/>
        </p:nvSpPr>
        <p:spPr>
          <a:xfrm>
            <a:off x="6803436" y="5711537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IN-PERSON PRESENTATIONS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C7CF8351-68E1-48C7-AE74-27DCCFDE52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26" y="6281637"/>
            <a:ext cx="1872293" cy="5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D9D87C6-051C-3641-8C70-39B35D3C2A11}"/>
              </a:ext>
            </a:extLst>
          </p:cNvPr>
          <p:cNvSpPr/>
          <p:nvPr/>
        </p:nvSpPr>
        <p:spPr>
          <a:xfrm>
            <a:off x="6186982" y="3780484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7D316-6073-0A43-8DCD-F45229AB6D56}"/>
              </a:ext>
            </a:extLst>
          </p:cNvPr>
          <p:cNvSpPr/>
          <p:nvPr/>
        </p:nvSpPr>
        <p:spPr>
          <a:xfrm>
            <a:off x="6186982" y="1819481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9BB1C8-29D2-7E42-9D64-A96FECB51A22}"/>
              </a:ext>
            </a:extLst>
          </p:cNvPr>
          <p:cNvSpPr/>
          <p:nvPr/>
        </p:nvSpPr>
        <p:spPr>
          <a:xfrm>
            <a:off x="3407422" y="3780484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85E9AA-5441-9D40-955B-98712816C51A}"/>
              </a:ext>
            </a:extLst>
          </p:cNvPr>
          <p:cNvSpPr/>
          <p:nvPr/>
        </p:nvSpPr>
        <p:spPr>
          <a:xfrm>
            <a:off x="3407422" y="1819481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3FB585-2362-41E6-BBC0-BD600799F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02181-FDA1-4BE1-8746-8B8D35B1920B}"/>
              </a:ext>
            </a:extLst>
          </p:cNvPr>
          <p:cNvSpPr txBox="1"/>
          <p:nvPr/>
        </p:nvSpPr>
        <p:spPr>
          <a:xfrm>
            <a:off x="133048" y="2159249"/>
            <a:ext cx="305148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D6570"/>
                </a:solidFill>
              </a:rPr>
              <a:t>Our promise is to provide an exceptional customer experience every time you interact with us. </a:t>
            </a:r>
          </a:p>
          <a:p>
            <a:endParaRPr lang="en-US" sz="1600" dirty="0">
              <a:solidFill>
                <a:srgbClr val="5D6570"/>
              </a:solidFill>
            </a:endParaRPr>
          </a:p>
          <a:p>
            <a:r>
              <a:rPr lang="en-US" sz="1600" dirty="0">
                <a:solidFill>
                  <a:srgbClr val="5D6570"/>
                </a:solidFill>
              </a:rPr>
              <a:t>We’ve even increased our workforce by 15% over 2019 levels so that we can continue to provide YOU with our highest level of service.</a:t>
            </a:r>
          </a:p>
          <a:p>
            <a:endParaRPr lang="en-US" sz="1600" dirty="0">
              <a:solidFill>
                <a:srgbClr val="5D6570"/>
              </a:solidFill>
            </a:endParaRPr>
          </a:p>
          <a:p>
            <a:r>
              <a:rPr lang="en-US" sz="1600" dirty="0">
                <a:solidFill>
                  <a:srgbClr val="5D6570"/>
                </a:solidFill>
              </a:rPr>
              <a:t>We deliver on-trend, on-time and on-budget.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2CAD5-4B1C-B94F-99E4-81E437E47CB6}"/>
              </a:ext>
            </a:extLst>
          </p:cNvPr>
          <p:cNvSpPr/>
          <p:nvPr/>
        </p:nvSpPr>
        <p:spPr>
          <a:xfrm>
            <a:off x="7044618" y="2609"/>
            <a:ext cx="1471421" cy="647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8F56EE-537E-5449-939C-829BF2E45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357" y="92511"/>
            <a:ext cx="1209942" cy="509807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99864F8-1DB3-4B4E-AC30-AEE0C14A68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0528" y="1857601"/>
            <a:ext cx="1607943" cy="1183871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C575ED42-9CB9-3249-97B6-89E7B2291F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935" y="1885871"/>
            <a:ext cx="1082870" cy="12547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D29681-67A1-1246-A35B-AFEE51F94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750" y="3861814"/>
            <a:ext cx="1220772" cy="132734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4E57D563-EE38-CB46-97E8-A5F59D845F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171" y="3893001"/>
            <a:ext cx="958398" cy="1062968"/>
          </a:xfrm>
          <a:prstGeom prst="rect">
            <a:avLst/>
          </a:prstGeom>
        </p:spPr>
      </p:pic>
      <p:sp>
        <p:nvSpPr>
          <p:cNvPr id="31" name="Title 7">
            <a:extLst>
              <a:ext uri="{FF2B5EF4-FFF2-40B4-BE49-F238E27FC236}">
                <a16:creationId xmlns:a16="http://schemas.microsoft.com/office/drawing/2014/main" id="{DE354E79-82D7-E442-AB90-C42631D56ECE}"/>
              </a:ext>
            </a:extLst>
          </p:cNvPr>
          <p:cNvSpPr txBox="1">
            <a:spLocks/>
          </p:cNvSpPr>
          <p:nvPr/>
        </p:nvSpPr>
        <p:spPr>
          <a:xfrm>
            <a:off x="1210391" y="179119"/>
            <a:ext cx="5273192" cy="1115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Exceptional customer Experience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C968F5D-67D4-F541-AE04-CA9B62618480}"/>
              </a:ext>
            </a:extLst>
          </p:cNvPr>
          <p:cNvSpPr/>
          <p:nvPr/>
        </p:nvSpPr>
        <p:spPr>
          <a:xfrm>
            <a:off x="627961" y="295826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+mj-lt"/>
              </a:rPr>
              <a:t>10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A0DEC0-C027-754B-86B9-C82CE0055F2E}"/>
              </a:ext>
            </a:extLst>
          </p:cNvPr>
          <p:cNvSpPr txBox="1"/>
          <p:nvPr/>
        </p:nvSpPr>
        <p:spPr>
          <a:xfrm>
            <a:off x="3407422" y="3041472"/>
            <a:ext cx="26770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99% </a:t>
            </a:r>
          </a:p>
          <a:p>
            <a:pPr algn="ctr"/>
            <a:r>
              <a:rPr lang="en-US" sz="1400" b="1" dirty="0"/>
              <a:t>On-Time Product Delivery</a:t>
            </a:r>
            <a:endParaRPr lang="en-US" sz="1400" b="1" dirty="0">
              <a:solidFill>
                <a:srgbClr val="231F2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044F9B-BD78-AB4A-B720-22F30923B0DD}"/>
              </a:ext>
            </a:extLst>
          </p:cNvPr>
          <p:cNvSpPr txBox="1"/>
          <p:nvPr/>
        </p:nvSpPr>
        <p:spPr>
          <a:xfrm>
            <a:off x="6186982" y="3041472"/>
            <a:ext cx="26770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99% </a:t>
            </a:r>
          </a:p>
          <a:p>
            <a:pPr algn="ctr"/>
            <a:r>
              <a:rPr lang="en-US" sz="1400" b="1" dirty="0"/>
              <a:t>Customer Quality Rating</a:t>
            </a:r>
            <a:endParaRPr lang="en-US" sz="1400" b="1" dirty="0">
              <a:solidFill>
                <a:srgbClr val="231F2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57D6F2-B322-054B-9453-6B6FE608A1A9}"/>
              </a:ext>
            </a:extLst>
          </p:cNvPr>
          <p:cNvSpPr txBox="1"/>
          <p:nvPr/>
        </p:nvSpPr>
        <p:spPr>
          <a:xfrm>
            <a:off x="3407422" y="5002474"/>
            <a:ext cx="26771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98% </a:t>
            </a:r>
          </a:p>
          <a:p>
            <a:pPr algn="ctr"/>
            <a:r>
              <a:rPr lang="en-US" sz="1400" b="1" dirty="0"/>
              <a:t>Questions Answered on First Call</a:t>
            </a:r>
            <a:endParaRPr lang="en-US" sz="1400" b="1" dirty="0">
              <a:solidFill>
                <a:srgbClr val="231F2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2F3444-7DFA-9D4B-8A9D-0DA2C84C95FC}"/>
              </a:ext>
            </a:extLst>
          </p:cNvPr>
          <p:cNvSpPr txBox="1"/>
          <p:nvPr/>
        </p:nvSpPr>
        <p:spPr>
          <a:xfrm>
            <a:off x="6186982" y="5002474"/>
            <a:ext cx="26770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23 seconds</a:t>
            </a:r>
          </a:p>
          <a:p>
            <a:pPr algn="ctr"/>
            <a:r>
              <a:rPr lang="en-US" sz="1400" b="1" dirty="0"/>
              <a:t>Average Speed to Answer Call</a:t>
            </a:r>
            <a:endParaRPr lang="en-US" sz="1400" b="1" dirty="0">
              <a:solidFill>
                <a:srgbClr val="231F20"/>
              </a:solidFill>
            </a:endParaRPr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452E0509-E7BE-4121-A4CB-65DD50AA49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6105510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7814-53EC-4153-992C-CA0A0B1EB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921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CA26-233C-4A9F-8ABE-8B2B784DB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gemline</a:t>
            </a:r>
            <a:r>
              <a:rPr lang="en-US" sz="2400" dirty="0"/>
              <a:t> Team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E1221-188B-413F-B775-618726374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Confidential. Not for Distribution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28A70-BFF7-402D-86C8-C22F628A6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5470D4-55A6-4B41-B288-6A28BFA3D4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DESHAUN DIGGS</a:t>
            </a:r>
            <a:br>
              <a:rPr lang="en-US" dirty="0"/>
            </a:br>
            <a:r>
              <a:rPr lang="en-US" dirty="0"/>
              <a:t>VP OF STRATEGIC ACCOUNTS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330D9B-A513-40E2-8D19-A0511F1030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8702" y="4007669"/>
            <a:ext cx="2968572" cy="389794"/>
          </a:xfrm>
        </p:spPr>
        <p:txBody>
          <a:bodyPr/>
          <a:lstStyle/>
          <a:p>
            <a:r>
              <a:rPr lang="en-US" dirty="0"/>
              <a:t>JAMIE GIORGI</a:t>
            </a:r>
            <a:br>
              <a:rPr lang="en-US" dirty="0"/>
            </a:br>
            <a:r>
              <a:rPr lang="en-US" dirty="0"/>
              <a:t>STRATEGIC ACCOUNT MANAGER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D1E80E-31AF-4794-ADC2-229007D591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Email: ddiggs@gemline.com</a:t>
            </a:r>
            <a:br>
              <a:rPr lang="fr-FR" dirty="0"/>
            </a:br>
            <a:r>
              <a:rPr lang="fr-FR" dirty="0"/>
              <a:t>Phone: </a:t>
            </a:r>
            <a:r>
              <a:rPr lang="en-US" dirty="0"/>
              <a:t>(978) 621-6306 </a:t>
            </a:r>
            <a:endParaRPr lang="fr-FR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7653CB9-1C8B-4C40-BC86-0D2099BB42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Email: jgiorgi@gemline.com</a:t>
            </a:r>
            <a:br>
              <a:rPr lang="fr-FR" dirty="0"/>
            </a:br>
            <a:r>
              <a:rPr lang="fr-FR" dirty="0"/>
              <a:t>Phone: 978-273-4184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76AA0F3-D9FE-46BE-BE6B-A243470059C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0323" y="1938606"/>
            <a:ext cx="2224087" cy="1991916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25C6164-5F44-4D82-BA1C-A1C7BB0FB70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8800" y="1939926"/>
            <a:ext cx="2224088" cy="1992313"/>
          </a:xfr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1FFB4930-13F0-4250-BE37-F311A7227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6105510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D9D87C6-051C-3641-8C70-39B35D3C2A11}"/>
              </a:ext>
            </a:extLst>
          </p:cNvPr>
          <p:cNvSpPr/>
          <p:nvPr/>
        </p:nvSpPr>
        <p:spPr>
          <a:xfrm>
            <a:off x="6283764" y="3583237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7D316-6073-0A43-8DCD-F45229AB6D56}"/>
              </a:ext>
            </a:extLst>
          </p:cNvPr>
          <p:cNvSpPr/>
          <p:nvPr/>
        </p:nvSpPr>
        <p:spPr>
          <a:xfrm>
            <a:off x="6283764" y="1622234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9BB1C8-29D2-7E42-9D64-A96FECB51A22}"/>
              </a:ext>
            </a:extLst>
          </p:cNvPr>
          <p:cNvSpPr/>
          <p:nvPr/>
        </p:nvSpPr>
        <p:spPr>
          <a:xfrm>
            <a:off x="3504204" y="3583237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85E9AA-5441-9D40-955B-98712816C51A}"/>
              </a:ext>
            </a:extLst>
          </p:cNvPr>
          <p:cNvSpPr/>
          <p:nvPr/>
        </p:nvSpPr>
        <p:spPr>
          <a:xfrm>
            <a:off x="3504204" y="1622234"/>
            <a:ext cx="2677099" cy="180676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02ABF9-79C5-48FB-8923-9F0870868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956" y="1226977"/>
            <a:ext cx="3341228" cy="414536"/>
          </a:xfrm>
        </p:spPr>
        <p:txBody>
          <a:bodyPr>
            <a:noAutofit/>
          </a:bodyPr>
          <a:lstStyle/>
          <a:p>
            <a:r>
              <a:rPr lang="en-US" sz="3200" dirty="0"/>
              <a:t>TRUST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3FB585-2362-41E6-BBC0-BD600799F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1" name="Content Placeholder 20" descr="Logo&#10;&#10;Description automatically generated">
            <a:extLst>
              <a:ext uri="{FF2B5EF4-FFF2-40B4-BE49-F238E27FC236}">
                <a16:creationId xmlns:a16="http://schemas.microsoft.com/office/drawing/2014/main" id="{C1949E95-0A8C-43FC-8166-E628C2449E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665" y="1999028"/>
            <a:ext cx="2493962" cy="1134752"/>
          </a:xfrm>
          <a:prstGeom prst="rect">
            <a:avLst/>
          </a:prstGeom>
        </p:spPr>
      </p:pic>
      <p:pic>
        <p:nvPicPr>
          <p:cNvPr id="22" name="Content Placeholder 21" descr="Text&#10;&#10;Description automatically generated">
            <a:extLst>
              <a:ext uri="{FF2B5EF4-FFF2-40B4-BE49-F238E27FC236}">
                <a16:creationId xmlns:a16="http://schemas.microsoft.com/office/drawing/2014/main" id="{7904B247-3CA8-489C-8FCE-2A41AECDB43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150" y="2066904"/>
            <a:ext cx="2026405" cy="1133856"/>
          </a:xfrm>
          <a:prstGeom prst="rect">
            <a:avLst/>
          </a:prstGeom>
        </p:spPr>
      </p:pic>
      <p:pic>
        <p:nvPicPr>
          <p:cNvPr id="23" name="Content Placeholder 22" descr="Logo&#10;&#10;Description automatically generated">
            <a:extLst>
              <a:ext uri="{FF2B5EF4-FFF2-40B4-BE49-F238E27FC236}">
                <a16:creationId xmlns:a16="http://schemas.microsoft.com/office/drawing/2014/main" id="{3495DCCE-99D7-4A09-A8D4-A9D470F22F7D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965" y="3653048"/>
            <a:ext cx="1701362" cy="1644650"/>
          </a:xfrm>
          <a:prstGeom prst="rect">
            <a:avLst/>
          </a:prstGeom>
        </p:spPr>
      </p:pic>
      <p:pic>
        <p:nvPicPr>
          <p:cNvPr id="24" name="Content Placeholder 23" descr="A picture containing text, outdoor, sign, tableware&#10;&#10;Description automatically generated">
            <a:extLst>
              <a:ext uri="{FF2B5EF4-FFF2-40B4-BE49-F238E27FC236}">
                <a16:creationId xmlns:a16="http://schemas.microsoft.com/office/drawing/2014/main" id="{0FB0E9FE-902E-4749-A8F2-64166F67881C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784" y="3990110"/>
            <a:ext cx="2497138" cy="92764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402181-FDA1-4BE1-8746-8B8D35B1920B}"/>
              </a:ext>
            </a:extLst>
          </p:cNvPr>
          <p:cNvSpPr txBox="1"/>
          <p:nvPr/>
        </p:nvSpPr>
        <p:spPr>
          <a:xfrm>
            <a:off x="555184" y="1994255"/>
            <a:ext cx="3051481" cy="2632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5D6570"/>
                </a:solidFill>
              </a:rPr>
              <a:t>We have a 63-year history of providing businesses and institutions with trend-right products, and a long-standing reputation for providing the highest levels of quality, service and reliability.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2CAD5-4B1C-B94F-99E4-81E437E47CB6}"/>
              </a:ext>
            </a:extLst>
          </p:cNvPr>
          <p:cNvSpPr/>
          <p:nvPr/>
        </p:nvSpPr>
        <p:spPr>
          <a:xfrm>
            <a:off x="7044618" y="2609"/>
            <a:ext cx="1471421" cy="647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8F56EE-537E-5449-939C-829BF2E457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357" y="92511"/>
            <a:ext cx="1209942" cy="5098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FBB6BB-E52B-0049-97A8-C530CBE52B1E}"/>
              </a:ext>
            </a:extLst>
          </p:cNvPr>
          <p:cNvSpPr/>
          <p:nvPr/>
        </p:nvSpPr>
        <p:spPr>
          <a:xfrm>
            <a:off x="654265" y="1176892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1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D4806516-73F5-48F0-9EFE-B59947277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6105510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FA1FDE7-3A2C-4F4E-B511-C5F642EB3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6151" y="1804261"/>
            <a:ext cx="533957" cy="392615"/>
          </a:xfrm>
          <a:prstGeom prst="rect">
            <a:avLst/>
          </a:prstGeom>
        </p:spPr>
      </p:pic>
      <p:pic>
        <p:nvPicPr>
          <p:cNvPr id="11" name="Picture 10" descr="G:\Logos &amp; Letterhead\Logos\Gemline\Logos\Heritage Supply\Heritage_Supply_Co_Logo_RGB.jpg">
            <a:extLst>
              <a:ext uri="{FF2B5EF4-FFF2-40B4-BE49-F238E27FC236}">
                <a16:creationId xmlns:a16="http://schemas.microsoft.com/office/drawing/2014/main" id="{44A44531-88EF-4298-95E2-714645ADD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26" y="3696677"/>
            <a:ext cx="935253" cy="8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9" descr="G:\Logos &amp; Letterhead\Logos\Brand Partnerships\Moleskine\Moleskine_Black_Logo_HR.jpg">
            <a:extLst>
              <a:ext uri="{FF2B5EF4-FFF2-40B4-BE49-F238E27FC236}">
                <a16:creationId xmlns:a16="http://schemas.microsoft.com/office/drawing/2014/main" id="{CFFEE79E-E613-44BA-99E2-B3719946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437" y="1886113"/>
            <a:ext cx="1553619" cy="2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Logos &amp; Letterhead\Logos\Brand Partnerships\Samsonite\samsoORIG2_PMS_280.jpg">
            <a:extLst>
              <a:ext uri="{FF2B5EF4-FFF2-40B4-BE49-F238E27FC236}">
                <a16:creationId xmlns:a16="http://schemas.microsoft.com/office/drawing/2014/main" id="{CEA7BED9-1444-4CCB-82DE-D529B03DFF5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8539" y="1902606"/>
            <a:ext cx="1245527" cy="1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122A04-92F9-4166-BD1A-4F53F55A97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265" y="3492859"/>
            <a:ext cx="736617" cy="21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856-5B1A-4A96-AE1D-7D14D08823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609" y="2668945"/>
            <a:ext cx="1161537" cy="3643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EB5CEF-8EC2-436A-B514-449B2BFF57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126" y="2287012"/>
            <a:ext cx="767266" cy="306202"/>
          </a:xfrm>
          <a:prstGeom prst="rect">
            <a:avLst/>
          </a:prstGeom>
        </p:spPr>
      </p:pic>
      <p:pic>
        <p:nvPicPr>
          <p:cNvPr id="12" name="Picture 9" descr="G:\Logos &amp; Letterhead\Logos\Gemline\Logos\Travis &amp; Wells\TW_100k.jpg">
            <a:extLst>
              <a:ext uri="{FF2B5EF4-FFF2-40B4-BE49-F238E27FC236}">
                <a16:creationId xmlns:a16="http://schemas.microsoft.com/office/drawing/2014/main" id="{3563F10E-1321-45D7-B606-49BDF2D7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4597" y="3396447"/>
            <a:ext cx="1770930" cy="42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G:\Logos &amp; Letterhead\Logos\Gemline\Logos\Vertex\Vertex_Logo.jpg">
            <a:extLst>
              <a:ext uri="{FF2B5EF4-FFF2-40B4-BE49-F238E27FC236}">
                <a16:creationId xmlns:a16="http://schemas.microsoft.com/office/drawing/2014/main" id="{0AB8154D-A394-4153-BFC5-F242070F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852" y="4024632"/>
            <a:ext cx="1395180" cy="41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G:\Logos &amp; Letterhead\Logos\Gemline\Logos\Gemline- No Tagline\gem_lim_logo.jpg">
            <a:extLst>
              <a:ext uri="{FF2B5EF4-FFF2-40B4-BE49-F238E27FC236}">
                <a16:creationId xmlns:a16="http://schemas.microsoft.com/office/drawing/2014/main" id="{C524ABFF-BA05-4DF3-862A-2E06D157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3760" y="3937433"/>
            <a:ext cx="1068000" cy="49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5F3436-A3D9-4004-9716-A521B28759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1380" y="4029016"/>
            <a:ext cx="1161799" cy="345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D4F29F-6619-452E-8D21-16FCA872A3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179" y="3400579"/>
            <a:ext cx="1150581" cy="549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10FF9F-A16F-4AD1-8AD9-96311408D8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179" y="5314425"/>
            <a:ext cx="1723064" cy="461177"/>
          </a:xfrm>
          <a:prstGeom prst="rect">
            <a:avLst/>
          </a:prstGeom>
        </p:spPr>
      </p:pic>
      <p:pic>
        <p:nvPicPr>
          <p:cNvPr id="19" name="Picture 18" descr="A picture containing object&#10;&#10;Description automatically generated">
            <a:extLst>
              <a:ext uri="{FF2B5EF4-FFF2-40B4-BE49-F238E27FC236}">
                <a16:creationId xmlns:a16="http://schemas.microsoft.com/office/drawing/2014/main" id="{1A0709D1-19CC-4CE8-9176-EEB114944E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19" y="1915094"/>
            <a:ext cx="970973" cy="21989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F31FB4CD-6EF3-4C79-A594-E444C45EB6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732" y="1890939"/>
            <a:ext cx="1379479" cy="202324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634CE5BF-2221-4ED1-A1C1-D78638709D5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709" y="2670277"/>
            <a:ext cx="858569" cy="3794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DD94096-42B7-4C8B-A6B8-FAEE5038487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791" y="2761523"/>
            <a:ext cx="1195597" cy="2006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34F516-FECE-49BF-8100-9F1EAB537B0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905" y="2276893"/>
            <a:ext cx="1147946" cy="319418"/>
          </a:xfrm>
          <a:prstGeom prst="rect">
            <a:avLst/>
          </a:prstGeom>
        </p:spPr>
      </p:pic>
      <p:pic>
        <p:nvPicPr>
          <p:cNvPr id="26" name="Content Placeholder 12">
            <a:extLst>
              <a:ext uri="{FF2B5EF4-FFF2-40B4-BE49-F238E27FC236}">
                <a16:creationId xmlns:a16="http://schemas.microsoft.com/office/drawing/2014/main" id="{EEA292B2-7064-4C79-BB0C-E24E252E686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054" y="2814187"/>
            <a:ext cx="1090813" cy="942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C73DFBF-7BCE-4D25-815D-BE7175AE1B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4287" y="2761523"/>
            <a:ext cx="1308807" cy="1922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4A22AF-D88E-4448-B945-4798DD764C7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1111" y="2254234"/>
            <a:ext cx="457481" cy="39261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9B518D9-52F2-4A04-AD5C-EDC23FB558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27" y="2681467"/>
            <a:ext cx="988698" cy="303801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B75832-909D-4884-BB83-CF891C0CF61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4066" y="2311247"/>
            <a:ext cx="1308807" cy="324429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71B12D-0D73-41D2-B835-E9A2A6C241E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870" y="2251356"/>
            <a:ext cx="858569" cy="394942"/>
          </a:xfrm>
          <a:prstGeom prst="rect">
            <a:avLst/>
          </a:prstGeom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518014-DA23-495B-A26F-BAF72D933B4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982" y="2339017"/>
            <a:ext cx="1161799" cy="237357"/>
          </a:xfrm>
          <a:prstGeom prst="rect">
            <a:avLst/>
          </a:prstGeom>
        </p:spPr>
      </p:pic>
      <p:sp>
        <p:nvSpPr>
          <p:cNvPr id="33" name="Title 7">
            <a:extLst>
              <a:ext uri="{FF2B5EF4-FFF2-40B4-BE49-F238E27FC236}">
                <a16:creationId xmlns:a16="http://schemas.microsoft.com/office/drawing/2014/main" id="{8AA9FF41-EFD1-3D4A-807E-BF40593C948D}"/>
              </a:ext>
            </a:extLst>
          </p:cNvPr>
          <p:cNvSpPr txBox="1">
            <a:spLocks/>
          </p:cNvSpPr>
          <p:nvPr/>
        </p:nvSpPr>
        <p:spPr>
          <a:xfrm>
            <a:off x="1045484" y="250205"/>
            <a:ext cx="6269716" cy="414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PRODUCTS &amp; In-house design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C45BF1-310E-9844-B270-787FD5592BD7}"/>
              </a:ext>
            </a:extLst>
          </p:cNvPr>
          <p:cNvSpPr/>
          <p:nvPr/>
        </p:nvSpPr>
        <p:spPr>
          <a:xfrm>
            <a:off x="593793" y="200120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08E083-E0BE-42E6-8FDE-5238E39EC78F}"/>
              </a:ext>
            </a:extLst>
          </p:cNvPr>
          <p:cNvSpPr txBox="1"/>
          <p:nvPr/>
        </p:nvSpPr>
        <p:spPr>
          <a:xfrm>
            <a:off x="260046" y="763586"/>
            <a:ext cx="8660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D6570"/>
                </a:solidFill>
              </a:rPr>
              <a:t>We offer a wide range of relevant products, many designed in-house by our own industrial design team who uncovers cultural and design trends to create sought-after products sold under multiple house brand names. We also partner with trusted retail brands to enhance our product offering.</a:t>
            </a:r>
          </a:p>
        </p:txBody>
      </p: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E1733DED-54E1-46C1-8DCF-B0A7B262913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222" y="6329937"/>
            <a:ext cx="1553619" cy="4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electronics&#10;&#10;Description automatically generated">
            <a:extLst>
              <a:ext uri="{FF2B5EF4-FFF2-40B4-BE49-F238E27FC236}">
                <a16:creationId xmlns:a16="http://schemas.microsoft.com/office/drawing/2014/main" id="{EF136E66-5A29-3F41-976A-75E75837CB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544" y="1750229"/>
            <a:ext cx="722968" cy="727309"/>
          </a:xfrm>
          <a:prstGeom prst="rect">
            <a:avLst/>
          </a:prstGeom>
        </p:spPr>
      </p:pic>
      <p:pic>
        <p:nvPicPr>
          <p:cNvPr id="23" name="Picture 22" descr="A close up of a bottle&#10;&#10;Description automatically generated">
            <a:extLst>
              <a:ext uri="{FF2B5EF4-FFF2-40B4-BE49-F238E27FC236}">
                <a16:creationId xmlns:a16="http://schemas.microsoft.com/office/drawing/2014/main" id="{7E1A6912-99C7-7C46-AC5D-29384CF7B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731" y="1210830"/>
            <a:ext cx="413398" cy="1373684"/>
          </a:xfrm>
          <a:prstGeom prst="rect">
            <a:avLst/>
          </a:prstGeom>
        </p:spPr>
      </p:pic>
      <p:pic>
        <p:nvPicPr>
          <p:cNvPr id="24" name="Content Placeholder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15109B-61CC-D241-81D4-62114DBFD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313" y="2654528"/>
            <a:ext cx="1013167" cy="360662"/>
          </a:xfrm>
          <a:prstGeom prst="rect">
            <a:avLst/>
          </a:prstGeom>
        </p:spPr>
      </p:pic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7FB09A3-71AC-6E4E-B4CF-23382BE48663}"/>
              </a:ext>
            </a:extLst>
          </p:cNvPr>
          <p:cNvSpPr txBox="1">
            <a:spLocks/>
          </p:cNvSpPr>
          <p:nvPr/>
        </p:nvSpPr>
        <p:spPr>
          <a:xfrm>
            <a:off x="277445" y="3006899"/>
            <a:ext cx="2701282" cy="383060"/>
          </a:xfrm>
          <a:prstGeom prst="rect">
            <a:avLst/>
          </a:prstGeom>
        </p:spPr>
        <p:txBody>
          <a:bodyPr vert="horz" lIns="51427" tIns="51427" rIns="51427" bIns="51427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Tx/>
              <a:buNone/>
              <a:defRPr sz="900" b="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lvl="1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lvl="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lvl="3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lvl="4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Every MiiR® product sold helps fund trackable giving projects to support clean water, a healthy environment and strong communities. </a:t>
            </a:r>
          </a:p>
        </p:txBody>
      </p:sp>
      <p:pic>
        <p:nvPicPr>
          <p:cNvPr id="26" name="Picture 25" descr="A picture containing stone, table, glass, cat&#10;&#10;Description automatically generated">
            <a:extLst>
              <a:ext uri="{FF2B5EF4-FFF2-40B4-BE49-F238E27FC236}">
                <a16:creationId xmlns:a16="http://schemas.microsoft.com/office/drawing/2014/main" id="{0B380AA6-592A-734E-92AF-0E867F7C02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151" y="1542047"/>
            <a:ext cx="559880" cy="1064042"/>
          </a:xfrm>
          <a:prstGeom prst="rect">
            <a:avLst/>
          </a:prstGeom>
        </p:spPr>
      </p:pic>
      <p:pic>
        <p:nvPicPr>
          <p:cNvPr id="27" name="Picture 26" descr="A close up of a bottle&#10;&#10;Description automatically generated">
            <a:extLst>
              <a:ext uri="{FF2B5EF4-FFF2-40B4-BE49-F238E27FC236}">
                <a16:creationId xmlns:a16="http://schemas.microsoft.com/office/drawing/2014/main" id="{D97B09AA-95C9-0F4E-BD81-0DD890AAF7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469" y="1232403"/>
            <a:ext cx="473148" cy="1373686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2B8667-870D-5640-97C6-291D96782F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678" y="2611712"/>
            <a:ext cx="2268056" cy="475385"/>
          </a:xfrm>
          <a:prstGeom prst="rect">
            <a:avLst/>
          </a:prstGeom>
        </p:spPr>
      </p:pic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4F722F4-2DC8-7942-86AE-0299EAC7D681}"/>
              </a:ext>
            </a:extLst>
          </p:cNvPr>
          <p:cNvSpPr txBox="1">
            <a:spLocks/>
          </p:cNvSpPr>
          <p:nvPr/>
        </p:nvSpPr>
        <p:spPr>
          <a:xfrm>
            <a:off x="3274020" y="3009659"/>
            <a:ext cx="2701281" cy="297969"/>
          </a:xfrm>
          <a:prstGeom prst="rect">
            <a:avLst/>
          </a:prstGeom>
        </p:spPr>
        <p:txBody>
          <a:bodyPr vert="horz" lIns="51427" tIns="51427" rIns="51427" bIns="51427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Tx/>
              <a:buNone/>
              <a:defRPr sz="900" b="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lvl="1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lvl="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lvl="3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lvl="4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Every CORKCICLE® purchase helps bring clean water to people in need through CORKCICLE’S partnership with charity : water</a:t>
            </a:r>
          </a:p>
        </p:txBody>
      </p:sp>
      <p:pic>
        <p:nvPicPr>
          <p:cNvPr id="35" name="Picture 34" descr="A picture containing drawing, mug&#10;&#10;Description automatically generated">
            <a:extLst>
              <a:ext uri="{FF2B5EF4-FFF2-40B4-BE49-F238E27FC236}">
                <a16:creationId xmlns:a16="http://schemas.microsoft.com/office/drawing/2014/main" id="{B66A66AF-62FF-6C43-BF5E-3610F1AA2A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046" y="5262748"/>
            <a:ext cx="2587179" cy="389274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31DFF669-9B03-F348-AC15-6DD0494581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941" y="4332127"/>
            <a:ext cx="837559" cy="930621"/>
          </a:xfrm>
          <a:prstGeom prst="rect">
            <a:avLst/>
          </a:prstGeom>
        </p:spPr>
      </p:pic>
      <p:pic>
        <p:nvPicPr>
          <p:cNvPr id="37" name="Picture 36" descr="A close up of a plant&#10;&#10;Description automatically generated">
            <a:extLst>
              <a:ext uri="{FF2B5EF4-FFF2-40B4-BE49-F238E27FC236}">
                <a16:creationId xmlns:a16="http://schemas.microsoft.com/office/drawing/2014/main" id="{6D9C230F-C37F-0445-8399-AF753549AE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500" y="3991993"/>
            <a:ext cx="891604" cy="1289822"/>
          </a:xfrm>
          <a:prstGeom prst="rect">
            <a:avLst/>
          </a:prstGeom>
        </p:spPr>
      </p:pic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63970EDA-B210-C947-8BB3-60C1CF55056F}"/>
              </a:ext>
            </a:extLst>
          </p:cNvPr>
          <p:cNvSpPr txBox="1">
            <a:spLocks/>
          </p:cNvSpPr>
          <p:nvPr/>
        </p:nvSpPr>
        <p:spPr>
          <a:xfrm>
            <a:off x="1651504" y="5607075"/>
            <a:ext cx="2701282" cy="383060"/>
          </a:xfrm>
          <a:prstGeom prst="rect">
            <a:avLst/>
          </a:prstGeom>
        </p:spPr>
        <p:txBody>
          <a:bodyPr vert="horz" lIns="51427" tIns="51427" rIns="51427" bIns="51427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Tx/>
              <a:buNone/>
              <a:defRPr sz="900" b="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lvl="1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lvl="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lvl="3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lvl="4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Modern Sprout is committed to giving back - from donating a percentage of proceeds to the Pollinator Partnership for ecosystem protection, to partnering with the Heartland Alliance to provide employment for Chicago’s most vulnerable residents.</a:t>
            </a:r>
          </a:p>
          <a:p>
            <a:pPr algn="ctr"/>
            <a:endParaRPr lang="en-US" dirty="0"/>
          </a:p>
        </p:txBody>
      </p:sp>
      <p:pic>
        <p:nvPicPr>
          <p:cNvPr id="43" name="Picture 4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FB8B2F-1DC8-F44B-8990-290C2E00653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682" y="3939341"/>
            <a:ext cx="1356158" cy="1309561"/>
          </a:xfrm>
          <a:prstGeom prst="rect">
            <a:avLst/>
          </a:prstGeom>
        </p:spPr>
      </p:pic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05214C61-2C3F-FB4B-A063-46F51BAB3FB3}"/>
              </a:ext>
            </a:extLst>
          </p:cNvPr>
          <p:cNvSpPr txBox="1">
            <a:spLocks/>
          </p:cNvSpPr>
          <p:nvPr/>
        </p:nvSpPr>
        <p:spPr>
          <a:xfrm>
            <a:off x="4834093" y="5607075"/>
            <a:ext cx="2701282" cy="383060"/>
          </a:xfrm>
          <a:prstGeom prst="rect">
            <a:avLst/>
          </a:prstGeom>
        </p:spPr>
        <p:txBody>
          <a:bodyPr vert="horz" lIns="51427" tIns="51427" rIns="51427" bIns="51427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Tx/>
              <a:buNone/>
              <a:defRPr sz="900" b="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lvl="1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lvl="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lvl="3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lvl="4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Every notebook purchased from the Moleskine Art Collection helps fund quality education experiences for marginalized youth to develop creative and change-making skills. </a:t>
            </a:r>
          </a:p>
          <a:p>
            <a:pPr algn="ctr"/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FE2C4E6-FFA6-794A-B6D1-010C4286BC1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93" y="5333732"/>
            <a:ext cx="2296448" cy="253660"/>
          </a:xfrm>
          <a:prstGeom prst="rect">
            <a:avLst/>
          </a:prstGeom>
        </p:spPr>
      </p:pic>
      <p:pic>
        <p:nvPicPr>
          <p:cNvPr id="49" name="Picture 48" descr="A close up of a device&#10;&#10;Description automatically generated">
            <a:extLst>
              <a:ext uri="{FF2B5EF4-FFF2-40B4-BE49-F238E27FC236}">
                <a16:creationId xmlns:a16="http://schemas.microsoft.com/office/drawing/2014/main" id="{23904D79-46A2-D846-A45C-FBBE36A5A2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8913" y="1444884"/>
            <a:ext cx="627291" cy="853092"/>
          </a:xfrm>
          <a:prstGeom prst="rect">
            <a:avLst/>
          </a:prstGeom>
        </p:spPr>
      </p:pic>
      <p:pic>
        <p:nvPicPr>
          <p:cNvPr id="51" name="Picture 50" descr="A close up of a device&#10;&#10;Description automatically generated">
            <a:extLst>
              <a:ext uri="{FF2B5EF4-FFF2-40B4-BE49-F238E27FC236}">
                <a16:creationId xmlns:a16="http://schemas.microsoft.com/office/drawing/2014/main" id="{4769E243-8C9D-F54D-A32E-12AF9FDB6D4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768" y="1421025"/>
            <a:ext cx="682365" cy="889795"/>
          </a:xfrm>
          <a:prstGeom prst="rect">
            <a:avLst/>
          </a:prstGeom>
        </p:spPr>
      </p:pic>
      <p:pic>
        <p:nvPicPr>
          <p:cNvPr id="52" name="Content Placeholder 28" descr="A drawing of a face&#10;&#10;Description automatically generated">
            <a:extLst>
              <a:ext uri="{FF2B5EF4-FFF2-40B4-BE49-F238E27FC236}">
                <a16:creationId xmlns:a16="http://schemas.microsoft.com/office/drawing/2014/main" id="{E6DCED32-A61D-4743-98F2-DBC88D180B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891" y="2296217"/>
            <a:ext cx="843624" cy="724006"/>
          </a:xfrm>
          <a:prstGeom prst="rect">
            <a:avLst/>
          </a:prstGeom>
        </p:spPr>
      </p:pic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F9B75056-2FC6-A74F-8953-4602C972810D}"/>
              </a:ext>
            </a:extLst>
          </p:cNvPr>
          <p:cNvSpPr txBox="1">
            <a:spLocks/>
          </p:cNvSpPr>
          <p:nvPr/>
        </p:nvSpPr>
        <p:spPr>
          <a:xfrm>
            <a:off x="6270594" y="3009072"/>
            <a:ext cx="2701282" cy="383386"/>
          </a:xfrm>
          <a:prstGeom prst="rect">
            <a:avLst/>
          </a:prstGeom>
        </p:spPr>
        <p:txBody>
          <a:bodyPr vert="horz" lIns="51427" tIns="51427" rIns="51427" bIns="51427" rtlCol="0" anchor="t" anchorCtr="0">
            <a:noAutofit/>
          </a:bodyPr>
          <a:lstStyle>
            <a:lvl1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sz="900" b="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lvl="1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lvl="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lvl="3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lvl="4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For every product sold, Soapbox® gives back by donating soap bars or contributing to health and hygiene initiatives in communities, both domestically and abroad. </a:t>
            </a:r>
          </a:p>
        </p:txBody>
      </p:sp>
      <p:sp>
        <p:nvSpPr>
          <p:cNvPr id="58" name="Slide Number Placeholder 8">
            <a:extLst>
              <a:ext uri="{FF2B5EF4-FFF2-40B4-BE49-F238E27FC236}">
                <a16:creationId xmlns:a16="http://schemas.microsoft.com/office/drawing/2014/main" id="{24F6E8E1-335E-B04E-B561-B879D6E3E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1588" y="6560155"/>
            <a:ext cx="545357" cy="26538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5FD6B3-69E2-6440-A208-5758F3D7E95C}"/>
              </a:ext>
            </a:extLst>
          </p:cNvPr>
          <p:cNvSpPr txBox="1"/>
          <p:nvPr/>
        </p:nvSpPr>
        <p:spPr>
          <a:xfrm>
            <a:off x="533400" y="667512"/>
            <a:ext cx="8171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D6570"/>
                </a:solidFill>
              </a:rPr>
              <a:t>We partner with a variety of brands that give back profits to support charitable efforts.</a:t>
            </a:r>
          </a:p>
        </p:txBody>
      </p:sp>
      <p:sp>
        <p:nvSpPr>
          <p:cNvPr id="30" name="Title 7">
            <a:extLst>
              <a:ext uri="{FF2B5EF4-FFF2-40B4-BE49-F238E27FC236}">
                <a16:creationId xmlns:a16="http://schemas.microsoft.com/office/drawing/2014/main" id="{E727DB99-BB79-3249-B457-31D456B5225E}"/>
              </a:ext>
            </a:extLst>
          </p:cNvPr>
          <p:cNvSpPr txBox="1">
            <a:spLocks/>
          </p:cNvSpPr>
          <p:nvPr/>
        </p:nvSpPr>
        <p:spPr>
          <a:xfrm>
            <a:off x="1045484" y="250205"/>
            <a:ext cx="5608704" cy="414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BRANDS THAT GIVE BACK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6B31A3-6230-5240-AC1C-CBC3838BB448}"/>
              </a:ext>
            </a:extLst>
          </p:cNvPr>
          <p:cNvSpPr/>
          <p:nvPr/>
        </p:nvSpPr>
        <p:spPr>
          <a:xfrm>
            <a:off x="593793" y="200120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3</a:t>
            </a:r>
          </a:p>
        </p:txBody>
      </p:sp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A834469D-A2D7-4F7E-B645-21959E57F4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6105510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B10521-1C73-E340-84C8-635E613E8E17}"/>
              </a:ext>
            </a:extLst>
          </p:cNvPr>
          <p:cNvSpPr/>
          <p:nvPr/>
        </p:nvSpPr>
        <p:spPr>
          <a:xfrm>
            <a:off x="4745279" y="3093393"/>
            <a:ext cx="1860883" cy="2323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52BF60-FE9F-4448-922F-6D3A2BDE629A}"/>
              </a:ext>
            </a:extLst>
          </p:cNvPr>
          <p:cNvSpPr/>
          <p:nvPr/>
        </p:nvSpPr>
        <p:spPr>
          <a:xfrm>
            <a:off x="6852753" y="3093393"/>
            <a:ext cx="1860883" cy="2323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B4D73C-A7F4-504A-99F5-E1C1FE1ECF52}"/>
              </a:ext>
            </a:extLst>
          </p:cNvPr>
          <p:cNvSpPr/>
          <p:nvPr/>
        </p:nvSpPr>
        <p:spPr>
          <a:xfrm>
            <a:off x="2646513" y="3093393"/>
            <a:ext cx="1860883" cy="2323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7470EB-907B-DC49-B521-87A265798D87}"/>
              </a:ext>
            </a:extLst>
          </p:cNvPr>
          <p:cNvSpPr/>
          <p:nvPr/>
        </p:nvSpPr>
        <p:spPr>
          <a:xfrm>
            <a:off x="539039" y="3093393"/>
            <a:ext cx="1860883" cy="2323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group of people holding hands&#10;&#10;Description automatically generated with low confidence">
            <a:extLst>
              <a:ext uri="{FF2B5EF4-FFF2-40B4-BE49-F238E27FC236}">
                <a16:creationId xmlns:a16="http://schemas.microsoft.com/office/drawing/2014/main" id="{26FDCDF7-2971-7F43-8162-23D6A5F2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197" y="3092268"/>
            <a:ext cx="1864440" cy="2323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A person holding a heart&#10;&#10;Description automatically generated with low confidence">
            <a:extLst>
              <a:ext uri="{FF2B5EF4-FFF2-40B4-BE49-F238E27FC236}">
                <a16:creationId xmlns:a16="http://schemas.microsoft.com/office/drawing/2014/main" id="{906E9056-7CAB-2245-8F5F-B49A5D68B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723" y="3081590"/>
            <a:ext cx="1864439" cy="2323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A person holding a globe&#10;&#10;Description automatically generated with medium confidence">
            <a:extLst>
              <a:ext uri="{FF2B5EF4-FFF2-40B4-BE49-F238E27FC236}">
                <a16:creationId xmlns:a16="http://schemas.microsoft.com/office/drawing/2014/main" id="{DFD21DF3-C778-E84B-9112-A807C7E777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6"/>
          <a:stretch/>
        </p:blipFill>
        <p:spPr>
          <a:xfrm>
            <a:off x="539039" y="3081590"/>
            <a:ext cx="1852174" cy="2344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-up of a person writing on a paper&#10;&#10;Description automatically generated with low confidence">
            <a:extLst>
              <a:ext uri="{FF2B5EF4-FFF2-40B4-BE49-F238E27FC236}">
                <a16:creationId xmlns:a16="http://schemas.microsoft.com/office/drawing/2014/main" id="{63A6DCE8-682A-5B4F-9E9F-9A9D2D9942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7804" y="3093392"/>
            <a:ext cx="1886506" cy="2332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E5063-9042-4E09-A401-1EF5F9F2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484E4-42B5-2843-8D86-A45FD85AABA9}"/>
              </a:ext>
            </a:extLst>
          </p:cNvPr>
          <p:cNvSpPr txBox="1"/>
          <p:nvPr/>
        </p:nvSpPr>
        <p:spPr>
          <a:xfrm>
            <a:off x="539039" y="667512"/>
            <a:ext cx="816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D6570"/>
                </a:solidFill>
              </a:rPr>
              <a:t>Gemline’s Corporate Social Responsibility (CSR) efforts are focused on making a positive impact on society through environmental stewardship, ethical business practices, charitable giving, and diversity, equity &amp; inclusion leadership.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ADE62-E16D-C644-BB9E-1DBA50B413B3}"/>
              </a:ext>
            </a:extLst>
          </p:cNvPr>
          <p:cNvSpPr txBox="1"/>
          <p:nvPr/>
        </p:nvSpPr>
        <p:spPr>
          <a:xfrm>
            <a:off x="454839" y="1967285"/>
            <a:ext cx="23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31F20"/>
                </a:solidFill>
                <a:latin typeface="+mj-lt"/>
              </a:rPr>
              <a:t>2020 HIGHLIGHTS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F0B50-57D8-8D49-980D-DAF6B7AB6A3D}"/>
              </a:ext>
            </a:extLst>
          </p:cNvPr>
          <p:cNvSpPr txBox="1"/>
          <p:nvPr/>
        </p:nvSpPr>
        <p:spPr>
          <a:xfrm>
            <a:off x="454840" y="5973452"/>
            <a:ext cx="8262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D6570"/>
                </a:solidFill>
              </a:rPr>
              <a:t>*Read the full 2020 CSR report at </a:t>
            </a:r>
            <a:r>
              <a:rPr lang="en-US" sz="1600" dirty="0">
                <a:solidFill>
                  <a:srgbClr val="231F20"/>
                </a:solidFill>
                <a:hlinkClick r:id="rId7"/>
              </a:rPr>
              <a:t>https://gemline.com/s/corporate-social-responsibility 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E1933-BC5A-3A42-B9DF-5EA4D78B5384}"/>
              </a:ext>
            </a:extLst>
          </p:cNvPr>
          <p:cNvSpPr txBox="1"/>
          <p:nvPr/>
        </p:nvSpPr>
        <p:spPr>
          <a:xfrm>
            <a:off x="561106" y="2496815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ENVIRONMENTAL STEWARDSHIP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0AC2E5-7F42-7D47-B674-2EBEC40EC0C2}"/>
              </a:ext>
            </a:extLst>
          </p:cNvPr>
          <p:cNvSpPr txBox="1"/>
          <p:nvPr/>
        </p:nvSpPr>
        <p:spPr>
          <a:xfrm>
            <a:off x="2629598" y="2496815"/>
            <a:ext cx="1894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ETHICAL BUSINESS PRACTICES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184B4A-6539-D442-9D6B-1D7D5654F3F9}"/>
              </a:ext>
            </a:extLst>
          </p:cNvPr>
          <p:cNvSpPr txBox="1"/>
          <p:nvPr/>
        </p:nvSpPr>
        <p:spPr>
          <a:xfrm>
            <a:off x="4776054" y="2496815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CHARITABLE GIVING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105BD2-6B2E-7C45-A419-A2C5BE3F0C89}"/>
              </a:ext>
            </a:extLst>
          </p:cNvPr>
          <p:cNvSpPr txBox="1"/>
          <p:nvPr/>
        </p:nvSpPr>
        <p:spPr>
          <a:xfrm>
            <a:off x="6883528" y="2496815"/>
            <a:ext cx="181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DIVERSITY, EQUITY AND INCLUSION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6E42C8-3E2C-4C47-A1B5-7725692A9CEC}"/>
              </a:ext>
            </a:extLst>
          </p:cNvPr>
          <p:cNvSpPr txBox="1"/>
          <p:nvPr/>
        </p:nvSpPr>
        <p:spPr>
          <a:xfrm>
            <a:off x="561106" y="4105095"/>
            <a:ext cx="1816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0% Waste to Landfill from Gemline’s Lawrence, MA facility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57AFB-7F25-0D46-868C-2646CCEC4277}"/>
              </a:ext>
            </a:extLst>
          </p:cNvPr>
          <p:cNvSpPr txBox="1"/>
          <p:nvPr/>
        </p:nvSpPr>
        <p:spPr>
          <a:xfrm>
            <a:off x="2716019" y="4136740"/>
            <a:ext cx="1816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31F20"/>
                </a:solidFill>
                <a:latin typeface="Franklin Gothic Book" panose="020B0503020102020204" pitchFamily="34" charset="0"/>
              </a:rPr>
              <a:t>100% of our Tier 1 suppliers have completed a social accountability audit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F5A72-1F20-8749-8339-F569E65C1BD8}"/>
              </a:ext>
            </a:extLst>
          </p:cNvPr>
          <p:cNvSpPr txBox="1"/>
          <p:nvPr/>
        </p:nvSpPr>
        <p:spPr>
          <a:xfrm>
            <a:off x="4767346" y="4576066"/>
            <a:ext cx="1816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$500K+ donated to community organizations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7E922-EED2-1646-95B9-83646DBD6513}"/>
              </a:ext>
            </a:extLst>
          </p:cNvPr>
          <p:cNvSpPr txBox="1"/>
          <p:nvPr/>
        </p:nvSpPr>
        <p:spPr>
          <a:xfrm>
            <a:off x="6867237" y="4056795"/>
            <a:ext cx="1886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Formal DEI statement created and published, and internal committees formed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25DC0-3521-4817-8A89-04D61A4F8083}"/>
              </a:ext>
            </a:extLst>
          </p:cNvPr>
          <p:cNvSpPr txBox="1"/>
          <p:nvPr/>
        </p:nvSpPr>
        <p:spPr>
          <a:xfrm>
            <a:off x="1762125" y="3619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61A02433-D831-BE4E-9FB9-F2484A77D5A4}"/>
              </a:ext>
            </a:extLst>
          </p:cNvPr>
          <p:cNvSpPr txBox="1">
            <a:spLocks/>
          </p:cNvSpPr>
          <p:nvPr/>
        </p:nvSpPr>
        <p:spPr>
          <a:xfrm>
            <a:off x="1042416" y="250205"/>
            <a:ext cx="6050260" cy="414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CORPORATE SOCIAL RESPONSIBILITY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8ACCFE-B159-7D48-9848-84B78B78A4AE}"/>
              </a:ext>
            </a:extLst>
          </p:cNvPr>
          <p:cNvSpPr/>
          <p:nvPr/>
        </p:nvSpPr>
        <p:spPr>
          <a:xfrm>
            <a:off x="594360" y="200120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4</a:t>
            </a:r>
          </a:p>
        </p:txBody>
      </p:sp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7BCBDB96-F345-4A6E-8E0C-BFC89D70FE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59" y="6311837"/>
            <a:ext cx="1674283" cy="5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45F5772-A027-C540-ABD6-5001671364A1}"/>
              </a:ext>
            </a:extLst>
          </p:cNvPr>
          <p:cNvSpPr/>
          <p:nvPr/>
        </p:nvSpPr>
        <p:spPr>
          <a:xfrm>
            <a:off x="1811384" y="5097983"/>
            <a:ext cx="6679474" cy="130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815D12-3131-E94F-B5E9-B3CE95EBFB30}"/>
              </a:ext>
            </a:extLst>
          </p:cNvPr>
          <p:cNvSpPr/>
          <p:nvPr/>
        </p:nvSpPr>
        <p:spPr>
          <a:xfrm>
            <a:off x="1811384" y="3709173"/>
            <a:ext cx="6679474" cy="130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EC3F85-2983-5341-B64F-DBB672E1E7DD}"/>
              </a:ext>
            </a:extLst>
          </p:cNvPr>
          <p:cNvSpPr/>
          <p:nvPr/>
        </p:nvSpPr>
        <p:spPr>
          <a:xfrm>
            <a:off x="1811384" y="2338952"/>
            <a:ext cx="6679474" cy="130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52898B-618E-6642-8706-3BDD204D71B0}"/>
              </a:ext>
            </a:extLst>
          </p:cNvPr>
          <p:cNvSpPr/>
          <p:nvPr/>
        </p:nvSpPr>
        <p:spPr>
          <a:xfrm>
            <a:off x="1811384" y="950142"/>
            <a:ext cx="6679474" cy="130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Confidential. Not for Distribution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1C2487-3092-3049-850D-C58451E1A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62" y="2652385"/>
            <a:ext cx="2003225" cy="794668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F46AB2BC-7B63-364C-A7B1-C60573ACAF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864" y="1050953"/>
            <a:ext cx="1270022" cy="125310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F0CA3348-A6A7-D34C-A9DC-430EBE6A8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411" y="5068777"/>
            <a:ext cx="1246323" cy="12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49224EC1-9883-594D-A947-633113DB9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286" y="3672089"/>
            <a:ext cx="1138575" cy="11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31774775-E2B2-0C47-A97B-FF75E2509736}"/>
              </a:ext>
            </a:extLst>
          </p:cNvPr>
          <p:cNvSpPr txBox="1">
            <a:spLocks/>
          </p:cNvSpPr>
          <p:nvPr/>
        </p:nvSpPr>
        <p:spPr>
          <a:xfrm>
            <a:off x="1046051" y="95398"/>
            <a:ext cx="6286565" cy="661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Environmental stewardship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5AC084-3486-C043-AFED-C9FDF97C39EF}"/>
              </a:ext>
            </a:extLst>
          </p:cNvPr>
          <p:cNvSpPr/>
          <p:nvPr/>
        </p:nvSpPr>
        <p:spPr>
          <a:xfrm>
            <a:off x="594360" y="200120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596000" y="976740"/>
            <a:ext cx="6305404" cy="5562521"/>
          </a:xfrm>
        </p:spPr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b="1" dirty="0">
              <a:solidFill>
                <a:srgbClr val="5D6570"/>
              </a:solidFill>
              <a:latin typeface="+mj-lt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b="1" dirty="0">
                <a:solidFill>
                  <a:srgbClr val="5D6570"/>
                </a:solidFill>
                <a:latin typeface="+mj-lt"/>
              </a:rPr>
              <a:t>Joining a movement to build a sustainable future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dirty="0">
                <a:solidFill>
                  <a:srgbClr val="5D6570"/>
                </a:solidFill>
              </a:rPr>
              <a:t>Gemline became a certified member of the Massachusetts Sustainable Business Leader Program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dirty="0">
              <a:solidFill>
                <a:srgbClr val="5D657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dirty="0">
              <a:solidFill>
                <a:srgbClr val="5D657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b="1" dirty="0">
                <a:solidFill>
                  <a:srgbClr val="5D6570"/>
                </a:solidFill>
              </a:rPr>
              <a:t>﻿</a:t>
            </a:r>
            <a:r>
              <a:rPr lang="en-US" altLang="en-US" sz="1600" b="1" dirty="0">
                <a:solidFill>
                  <a:srgbClr val="5D6570"/>
                </a:solidFill>
                <a:latin typeface="+mj-lt"/>
              </a:rPr>
              <a:t>Shipping with less impact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dirty="0">
                <a:solidFill>
                  <a:srgbClr val="5D6570"/>
                </a:solidFill>
              </a:rPr>
              <a:t>Gemline joined the UPS Carbon Neutral Program, designed to offset the CO₂ associated with our UPS shipments and to help support environmental projects.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dirty="0">
              <a:solidFill>
                <a:srgbClr val="5D657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b="1" dirty="0">
              <a:solidFill>
                <a:srgbClr val="5D6570"/>
              </a:solidFill>
              <a:latin typeface="+mj-lt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b="1" dirty="0">
                <a:solidFill>
                  <a:srgbClr val="5D6570"/>
                </a:solidFill>
                <a:latin typeface="+mj-lt"/>
              </a:rPr>
              <a:t>Expanding our sustainable product offerings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dirty="0">
                <a:solidFill>
                  <a:srgbClr val="5D6570"/>
                </a:solidFill>
              </a:rPr>
              <a:t>Throughout 2021, we have and will continue to launch new products that meet our sustainability standards.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b="1" dirty="0">
              <a:solidFill>
                <a:srgbClr val="5D657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600" b="1" dirty="0">
              <a:solidFill>
                <a:srgbClr val="5D6570"/>
              </a:solidFill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b="1" dirty="0">
                <a:solidFill>
                  <a:srgbClr val="5D6570"/>
                </a:solidFill>
              </a:rPr>
              <a:t>﻿</a:t>
            </a:r>
            <a:r>
              <a:rPr lang="en-US" altLang="en-US" sz="1600" b="1" dirty="0">
                <a:solidFill>
                  <a:srgbClr val="5D6570"/>
                </a:solidFill>
                <a:latin typeface="+mj-lt"/>
              </a:rPr>
              <a:t>Reducing our carbon footprint by investing in renewable energy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600" dirty="0">
                <a:solidFill>
                  <a:srgbClr val="5D6570"/>
                </a:solidFill>
              </a:rPr>
              <a:t>We recently received approval to install solar panels at our headquarters in Lawrence, MA.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600" dirty="0">
              <a:solidFill>
                <a:srgbClr val="5D6570"/>
              </a:solidFill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7B43BBA-F139-4DA5-9F77-EADFCC46D9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6220" y="614038"/>
            <a:ext cx="4626429" cy="349301"/>
          </a:xfrm>
        </p:spPr>
        <p:txBody>
          <a:bodyPr/>
          <a:lstStyle/>
          <a:p>
            <a:r>
              <a:rPr lang="en-US" sz="2000" b="0" dirty="0">
                <a:latin typeface="+mj-lt"/>
              </a:rPr>
              <a:t>2021 Accomplishments and FOCUS</a:t>
            </a: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DE6203D3-1C27-4486-B9C0-233F41544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6105510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5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0ECBE3E-0544-4E41-AF5D-4BCE17856F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92" y="892393"/>
            <a:ext cx="4038609" cy="247492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CEB1C96-FA64-934F-84D3-35739ED5D018}"/>
              </a:ext>
            </a:extLst>
          </p:cNvPr>
          <p:cNvSpPr/>
          <p:nvPr/>
        </p:nvSpPr>
        <p:spPr>
          <a:xfrm>
            <a:off x="4571992" y="892393"/>
            <a:ext cx="4038610" cy="246452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02ABF9-79C5-48FB-8923-9F0870868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225" y="228948"/>
            <a:ext cx="4950870" cy="414536"/>
          </a:xfrm>
        </p:spPr>
        <p:txBody>
          <a:bodyPr>
            <a:noAutofit/>
          </a:bodyPr>
          <a:lstStyle/>
          <a:p>
            <a:r>
              <a:rPr lang="en-US" sz="3200" dirty="0"/>
              <a:t>Supply chain EXPERTISE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3FB585-2362-41E6-BBC0-BD600799F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02181-FDA1-4BE1-8746-8B8D35B1920B}"/>
              </a:ext>
            </a:extLst>
          </p:cNvPr>
          <p:cNvSpPr txBox="1"/>
          <p:nvPr/>
        </p:nvSpPr>
        <p:spPr>
          <a:xfrm>
            <a:off x="295569" y="1394616"/>
            <a:ext cx="4038609" cy="4479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5D6570"/>
                </a:solidFill>
              </a:rPr>
              <a:t>Our domestic and overseas supply chain teams and our Global Solutions team ensure we source from the highest-quality manufacturers, meet 100% of industry and government compliance requirements, and deliver product in the fastest, most economical manner.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5D657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5D6570"/>
                </a:solidFill>
              </a:rPr>
              <a:t>Additionally, because we receive greater than 90% of our inventory into New York, we avoid shipping delays typically seen from using West Coast and Southeast ports.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92CAD5-4B1C-B94F-99E4-81E437E47CB6}"/>
              </a:ext>
            </a:extLst>
          </p:cNvPr>
          <p:cNvSpPr/>
          <p:nvPr/>
        </p:nvSpPr>
        <p:spPr>
          <a:xfrm>
            <a:off x="7044618" y="2609"/>
            <a:ext cx="1471421" cy="647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8F56EE-537E-5449-939C-829BF2E45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357" y="92511"/>
            <a:ext cx="1209942" cy="5098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FBB6BB-E52B-0049-97A8-C530CBE52B1E}"/>
              </a:ext>
            </a:extLst>
          </p:cNvPr>
          <p:cNvSpPr/>
          <p:nvPr/>
        </p:nvSpPr>
        <p:spPr>
          <a:xfrm>
            <a:off x="575501" y="198747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5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C2FEFCE-7F32-964B-A661-0505CC7AC200}"/>
              </a:ext>
            </a:extLst>
          </p:cNvPr>
          <p:cNvSpPr txBox="1">
            <a:spLocks/>
          </p:cNvSpPr>
          <p:nvPr/>
        </p:nvSpPr>
        <p:spPr>
          <a:xfrm>
            <a:off x="5181391" y="3314731"/>
            <a:ext cx="3048007" cy="56302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Tx/>
              <a:buNone/>
              <a:defRPr sz="900" b="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lvl="1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lvl="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lvl="3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lvl="4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Current Supply Base: Facilities in 7 countries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E07D852-17CB-8542-8E88-6B20980C5CFC}"/>
              </a:ext>
            </a:extLst>
          </p:cNvPr>
          <p:cNvSpPr txBox="1">
            <a:spLocks/>
          </p:cNvSpPr>
          <p:nvPr/>
        </p:nvSpPr>
        <p:spPr>
          <a:xfrm>
            <a:off x="5346853" y="6294980"/>
            <a:ext cx="2717081" cy="563020"/>
          </a:xfrm>
          <a:prstGeom prst="rect">
            <a:avLst/>
          </a:prstGeom>
        </p:spPr>
        <p:txBody>
          <a:bodyPr vert="horz" lIns="68569" tIns="68569" rIns="68569" bIns="68569" rtlCol="0" anchor="t" anchorCtr="0">
            <a:noAutofit/>
          </a:bodyPr>
          <a:lstStyle>
            <a:lvl1pPr marL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Tx/>
              <a:buNone/>
              <a:defRPr sz="900" b="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lvl="1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051560" lvl="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lvl="3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645920" lvl="4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Gemline has approximately 50 employees on the ground in Asia</a:t>
            </a:r>
          </a:p>
          <a:p>
            <a:endParaRPr lang="en-US" sz="1200" dirty="0"/>
          </a:p>
        </p:txBody>
      </p:sp>
      <p:pic>
        <p:nvPicPr>
          <p:cNvPr id="30" name="Content Placeholder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A685E3-38D8-4745-88A7-8843D53242FD}"/>
              </a:ext>
            </a:extLst>
          </p:cNvPr>
          <p:cNvPicPr>
            <a:picLocks noGrp="1" noChangeAspect="1"/>
          </p:cNvPicPr>
          <p:nvPr>
            <p:ph sz="half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3" y="3905232"/>
            <a:ext cx="4057247" cy="23897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82B2791-760E-42BE-8956-6C40CC54E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2" y="6156268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9D5A36-E3D0-4C4C-9021-159DAF8417CF}"/>
              </a:ext>
            </a:extLst>
          </p:cNvPr>
          <p:cNvSpPr/>
          <p:nvPr/>
        </p:nvSpPr>
        <p:spPr>
          <a:xfrm>
            <a:off x="1471059" y="1585287"/>
            <a:ext cx="6075147" cy="44980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DE5063-9042-4E09-A401-1EF5F9F2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97FD62-0DEC-D444-A2DB-C666B1D915B6}"/>
              </a:ext>
            </a:extLst>
          </p:cNvPr>
          <p:cNvSpPr txBox="1"/>
          <p:nvPr/>
        </p:nvSpPr>
        <p:spPr>
          <a:xfrm>
            <a:off x="533399" y="863762"/>
            <a:ext cx="8042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D6570"/>
                </a:solidFill>
              </a:rPr>
              <a:t>We’ve made and will continue to make commitments to hold deep product inventory of both Gemline brands and our global retail brands in our Lawrence, MA facility.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BCD21-7691-9E44-BDA2-9712263DBFBB}"/>
              </a:ext>
            </a:extLst>
          </p:cNvPr>
          <p:cNvSpPr/>
          <p:nvPr/>
        </p:nvSpPr>
        <p:spPr>
          <a:xfrm>
            <a:off x="4273169" y="3390704"/>
            <a:ext cx="203200" cy="273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F19C1-59DA-2D47-93EA-6C4217403133}"/>
              </a:ext>
            </a:extLst>
          </p:cNvPr>
          <p:cNvSpPr/>
          <p:nvPr/>
        </p:nvSpPr>
        <p:spPr>
          <a:xfrm>
            <a:off x="4212844" y="3962204"/>
            <a:ext cx="311150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B1DFF2AF-E67E-8549-9376-F896370D1C4F}"/>
              </a:ext>
            </a:extLst>
          </p:cNvPr>
          <p:cNvSpPr txBox="1">
            <a:spLocks/>
          </p:cNvSpPr>
          <p:nvPr/>
        </p:nvSpPr>
        <p:spPr>
          <a:xfrm>
            <a:off x="1045484" y="250205"/>
            <a:ext cx="5608704" cy="4145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INVENTORY depth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9BEE4C-AAE2-2249-8200-5AE35AD527CC}"/>
              </a:ext>
            </a:extLst>
          </p:cNvPr>
          <p:cNvSpPr/>
          <p:nvPr/>
        </p:nvSpPr>
        <p:spPr>
          <a:xfrm>
            <a:off x="593793" y="200120"/>
            <a:ext cx="451691" cy="451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+mj-lt"/>
              </a:rPr>
              <a:t>6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94BF084-CEF0-45DF-8839-A5C83636D6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857220"/>
              </p:ext>
            </p:extLst>
          </p:nvPr>
        </p:nvGraphicFramePr>
        <p:xfrm>
          <a:off x="1375046" y="1618226"/>
          <a:ext cx="6297895" cy="4465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98B9CD1-CFED-4FCE-B459-0D9F77F701C6}"/>
              </a:ext>
            </a:extLst>
          </p:cNvPr>
          <p:cNvSpPr txBox="1"/>
          <p:nvPr/>
        </p:nvSpPr>
        <p:spPr>
          <a:xfrm>
            <a:off x="2890439" y="2654374"/>
            <a:ext cx="191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+20.1%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C6C055-E493-4F30-A261-986524C34B51}"/>
              </a:ext>
            </a:extLst>
          </p:cNvPr>
          <p:cNvCxnSpPr/>
          <p:nvPr/>
        </p:nvCxnSpPr>
        <p:spPr>
          <a:xfrm flipV="1">
            <a:off x="3498981" y="2542379"/>
            <a:ext cx="2052733" cy="176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1B666A0B-8558-44AC-8699-4EC7E25F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47" y="6208133"/>
            <a:ext cx="2004483" cy="60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emline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06093"/>
      </a:accent1>
      <a:accent2>
        <a:srgbClr val="DECFA6"/>
      </a:accent2>
      <a:accent3>
        <a:srgbClr val="5B6770"/>
      </a:accent3>
      <a:accent4>
        <a:srgbClr val="FFA504"/>
      </a:accent4>
      <a:accent5>
        <a:srgbClr val="5B9BD5"/>
      </a:accent5>
      <a:accent6>
        <a:srgbClr val="A3BBC3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25512</TotalTime>
  <Words>1248</Words>
  <Application>Microsoft Office PowerPoint</Application>
  <PresentationFormat>On-screen Show (4:3)</PresentationFormat>
  <Paragraphs>162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Franklin Gothic Book</vt:lpstr>
      <vt:lpstr>Franklin Gothic Medium</vt:lpstr>
      <vt:lpstr>Gallery</vt:lpstr>
      <vt:lpstr>PowerPoint Presentation</vt:lpstr>
      <vt:lpstr>gemline Team</vt:lpstr>
      <vt:lpstr>TRUST</vt:lpstr>
      <vt:lpstr>PowerPoint Presentation</vt:lpstr>
      <vt:lpstr>PowerPoint Presentation</vt:lpstr>
      <vt:lpstr>PowerPoint Presentation</vt:lpstr>
      <vt:lpstr>PowerPoint Presentation</vt:lpstr>
      <vt:lpstr>Supply chain EXPERTISE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Slobin</dc:creator>
  <cp:lastModifiedBy>Jamie Giorgi</cp:lastModifiedBy>
  <cp:revision>524</cp:revision>
  <cp:lastPrinted>2021-08-30T18:31:45Z</cp:lastPrinted>
  <dcterms:created xsi:type="dcterms:W3CDTF">2019-03-25T00:51:49Z</dcterms:created>
  <dcterms:modified xsi:type="dcterms:W3CDTF">2021-10-12T14:26:58Z</dcterms:modified>
</cp:coreProperties>
</file>