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3"/>
  </p:notesMasterIdLst>
  <p:sldIdLst>
    <p:sldId id="1185" r:id="rId4"/>
    <p:sldId id="1146" r:id="rId5"/>
    <p:sldId id="1152" r:id="rId6"/>
    <p:sldId id="1186" r:id="rId7"/>
    <p:sldId id="1131" r:id="rId8"/>
    <p:sldId id="1153" r:id="rId9"/>
    <p:sldId id="1133" r:id="rId10"/>
    <p:sldId id="1074" r:id="rId11"/>
    <p:sldId id="1155" r:id="rId12"/>
    <p:sldId id="1187" r:id="rId13"/>
    <p:sldId id="1150" r:id="rId14"/>
    <p:sldId id="1183" r:id="rId15"/>
    <p:sldId id="258" r:id="rId16"/>
    <p:sldId id="1157" r:id="rId17"/>
    <p:sldId id="1147" r:id="rId18"/>
    <p:sldId id="1179" r:id="rId19"/>
    <p:sldId id="994" r:id="rId20"/>
    <p:sldId id="982" r:id="rId21"/>
    <p:sldId id="1002" r:id="rId22"/>
    <p:sldId id="1000" r:id="rId23"/>
    <p:sldId id="1180" r:id="rId24"/>
    <p:sldId id="975" r:id="rId25"/>
    <p:sldId id="1054" r:id="rId26"/>
    <p:sldId id="1050" r:id="rId27"/>
    <p:sldId id="1056" r:id="rId28"/>
    <p:sldId id="915" r:id="rId29"/>
    <p:sldId id="1141" r:id="rId30"/>
    <p:sldId id="1144" r:id="rId31"/>
    <p:sldId id="28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7" autoAdjust="0"/>
    <p:restoredTop sz="94660"/>
  </p:normalViewPr>
  <p:slideViewPr>
    <p:cSldViewPr snapToGrid="0">
      <p:cViewPr varScale="1">
        <p:scale>
          <a:sx n="92" d="100"/>
          <a:sy n="92" d="100"/>
        </p:scale>
        <p:origin x="66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06663-75D2-43FB-9929-C96BB25231E3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F524D4-FFC4-4EAF-89E6-1C80C2810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17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D5952-5741-4A8E-849D-9462F851FC1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0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55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Candles have become one of the top trending items during holiday.  We’ve added several new styles and colors.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524D4-FFC4-4EAF-89E6-1C80C28108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15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I’m sure everyone remembers that blankets were hard to find last year.</a:t>
            </a:r>
          </a:p>
          <a:p>
            <a:r>
              <a:rPr lang="en-US" dirty="0"/>
              <a:t>Hit has made a commitment to increase inventory in 2021 including adding to the styles we offer.</a:t>
            </a:r>
          </a:p>
          <a:p>
            <a:r>
              <a:rPr lang="en-US" dirty="0"/>
              <a:t>Ugly Christmas blankets are hot.  Make sure to allow 30 days production on these custom items.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63255-BE91-4E6B-B8AF-1DD5892B22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525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Hit sells a ton of beanies and scarves during the holiday season.</a:t>
            </a:r>
          </a:p>
          <a:p>
            <a:r>
              <a:rPr lang="en-US" dirty="0"/>
              <a:t>We’ve added several retail inspired options for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63255-BE91-4E6B-B8AF-1DD5892B22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250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Campfire mugs continue to exceed expectations.  </a:t>
            </a:r>
          </a:p>
          <a:p>
            <a:r>
              <a:rPr lang="en-US" dirty="0"/>
              <a:t>Whenever we have success with an item, you will see variations on that theme in lots of styles and colors.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63255-BE91-4E6B-B8AF-1DD5892B22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348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Looking for inexpensive holiday gifts?</a:t>
            </a:r>
          </a:p>
          <a:p>
            <a:r>
              <a:rPr lang="en-US" dirty="0"/>
              <a:t>Ornaments are a great way to buy impressions at a reasonable price point.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63255-BE91-4E6B-B8AF-1DD5892B22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241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Unfortunately, mask sales are back on the rise.  Let’s make masks more fun.</a:t>
            </a:r>
          </a:p>
          <a:p>
            <a:r>
              <a:rPr lang="en-US" dirty="0"/>
              <a:t>We’ve designed a bunch of cool looks and different patterns, or you can design your 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DBE1-87D2-424B-A369-902E23F796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54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selling holiday gifts, don’t forget about the packaging.</a:t>
            </a:r>
          </a:p>
          <a:p>
            <a:r>
              <a:rPr lang="en-US" dirty="0"/>
              <a:t>This is a great way to increase sales.  It’s as simple as “do you want fries with that…”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63255-BE91-4E6B-B8AF-1DD5892B22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375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D5952-5741-4A8E-849D-9462F851FC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65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 styles currently on the FSM program.</a:t>
            </a:r>
          </a:p>
          <a:p>
            <a:r>
              <a:rPr lang="en-US" dirty="0"/>
              <a:t>96 piece minimums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DBE1-87D2-424B-A369-902E23F796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9003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DBE1-87D2-424B-A369-902E23F796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443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D5952-5741-4A8E-849D-9462F851FC1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0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5756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D5952-5741-4A8E-849D-9462F851FC1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0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894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DBE1-87D2-424B-A369-902E23F796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0088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DBE1-87D2-424B-A369-902E23F796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0999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Hit NJ is able to handle rush orders.</a:t>
            </a:r>
          </a:p>
          <a:p>
            <a:r>
              <a:rPr lang="en-US" dirty="0"/>
              <a:t>NJ has stock in several different food and candy options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DBE1-87D2-424B-A369-902E23F796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0301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 sanitizers in various shapes and sizes also ship out of NJ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DBE1-87D2-424B-A369-902E23F796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5109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make our own beeswax lip balms and carry the EOS and Mentos brands as well.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524D4-FFC4-4EAF-89E6-1C80C281085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350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and foremost, we are Importers!</a:t>
            </a:r>
          </a:p>
          <a:p>
            <a:r>
              <a:rPr lang="en-US" dirty="0"/>
              <a:t>Our overseas team is great at creating and sourcing custom projects</a:t>
            </a:r>
          </a:p>
          <a:p>
            <a:r>
              <a:rPr lang="en-US" dirty="0"/>
              <a:t>We have incredible buying power and relationships with overseas vendors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BE95E-EF95-4892-883D-307EC1E21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5098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themes tab makes it easy to generate ideas for upcoming campaigns.</a:t>
            </a:r>
          </a:p>
          <a:p>
            <a:r>
              <a:rPr lang="en-US" dirty="0"/>
              <a:t>We frequently add new theme ideas to help with any projects.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D5952-5741-4A8E-849D-9462F851FC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5585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042">
              <a:defRPr/>
            </a:pPr>
            <a:r>
              <a:rPr lang="en-US" dirty="0"/>
              <a:t>Our lifestyle library is there for your use.  It’s all about content, and we have images and videos for you to upload to your social media.  </a:t>
            </a:r>
          </a:p>
          <a:p>
            <a:pPr defTabSz="931042">
              <a:defRPr/>
            </a:pPr>
            <a:r>
              <a:rPr lang="en-US" dirty="0"/>
              <a:t>Our images are not watermarked and don’t have Hit logos, making them very user friendly.</a:t>
            </a:r>
          </a:p>
          <a:p>
            <a:pPr defTabSz="931042">
              <a:defRPr/>
            </a:pPr>
            <a:r>
              <a:rPr lang="en-US" dirty="0"/>
              <a:t>Follow us on Social Media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0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67372-A299-4D44-A446-16401DE7DB5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0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353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With hybrid-working and slow returns to the office, drop shipping is still key.</a:t>
            </a:r>
          </a:p>
          <a:p>
            <a:pPr algn="l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EZ kits are a great way to send holiday gifts.</a:t>
            </a:r>
          </a:p>
          <a:p>
            <a:pPr algn="l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Boxes are shippable and don’t require any additional drop ship charges.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D5952-5741-4A8E-849D-9462F851FC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538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our most popular gift sets are the </a:t>
            </a:r>
            <a:r>
              <a:rPr lang="en-US" dirty="0" err="1"/>
              <a:t>Te</a:t>
            </a:r>
            <a:r>
              <a:rPr lang="en-US" dirty="0"/>
              <a:t> Bella or Buddy Brew Coffee sets for 1, 2, or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524D4-FFC4-4EAF-89E6-1C80C28108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76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matter what kind of gift box you are looking for, Hit has solutions at different price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63255-BE91-4E6B-B8AF-1DD5892B22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461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Popular gift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63255-BE91-4E6B-B8AF-1DD5892B22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461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kits will be completed and inventoried in New Jersey.</a:t>
            </a:r>
          </a:p>
          <a:p>
            <a:r>
              <a:rPr lang="en-US" dirty="0"/>
              <a:t>Smores are trending and are one of the biggest asks over the fall and winter holidays.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63255-BE91-4E6B-B8AF-1DD5892B22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948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Hit continues to enjoy tremendous success with food gifts over the holiday season.</a:t>
            </a:r>
          </a:p>
          <a:p>
            <a:r>
              <a:rPr lang="en-US" dirty="0"/>
              <a:t>We often pair food gifts with traditional hard goods, ensuring lasting impressions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63255-BE91-4E6B-B8AF-1DD5892B22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52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Marketers continue to target people in their homes.</a:t>
            </a:r>
          </a:p>
          <a:p>
            <a:r>
              <a:rPr lang="en-US" dirty="0"/>
              <a:t>Cutting boards and coasters are a great way to stay top of mind.</a:t>
            </a:r>
          </a:p>
          <a:p>
            <a:r>
              <a:rPr lang="en-US" dirty="0"/>
              <a:t>Meat and cheese boards were one of the top sellers for holiday 2020.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8DBE1-87D2-424B-A369-902E23F796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310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A8162-1170-0544-9562-180B15C7FC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15BAA7-2880-C44B-B3A9-DCB2800B0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4B778-6310-D149-A46F-3B526883F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8E77E-5F70-6F48-9017-D71292E43AF6}" type="datetime1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A7462-46DD-8F47-B11F-C94A32C90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1BE03-6610-774B-8587-F974D0694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5262-43D8-8A46-8EC8-DBC586970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176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2E94-BE0C-5A4A-A002-C3CF53BAC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CC39DF-2FF0-994E-BB63-59CB330D0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32C41-D783-7841-810A-891358D60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3D50C-908B-5447-87ED-D324C391B381}" type="datetime1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28A45-947D-FC4A-9FF6-44B098B8D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2E84F-FFB0-4544-81DD-3EA6A5C17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5262-43D8-8A46-8EC8-DBC586970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91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98CFD5-D30D-9948-B708-F66E5E886E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3B2852-0A7C-CE4A-83BF-B2F87EBD7F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90492-C503-1046-862D-D5DB6A43D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A9CB7-18FA-FF40-8A7B-A6144F3A426A}" type="datetime1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886FC-3B72-EF43-BC2B-B4ED1EC15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B0C04-08EC-004A-B498-9889CD01B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5262-43D8-8A46-8EC8-DBC586970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005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6D489-B6AA-6A49-ACD6-94F586348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94EF36-499D-4842-9683-840A63014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3FE8D-2CC5-A64E-9CF5-EDCF2A191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798F6-7411-5944-A3F4-0FBE069EF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BECBC-79F1-C743-A01A-C88327747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911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622FA-248F-C84E-8B62-B185CB114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84BDB-12E1-D44F-80F4-FAC241B6F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AE831-C6A3-944A-94DC-E7F7E2EF1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56E3C-E51C-F440-9DF4-BBD400E0B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A69D8-C239-6049-A677-C88C48F8C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384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452FD-5A36-ED41-AFAD-D5728BBE7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164D4-8906-2D4B-AD05-5C8DC2EAE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9882B-6749-6643-B636-7BB77EB25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A9D65-BBFA-EA4F-8E67-37CCFA366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26B8D-7DBD-A94E-9AEB-CD6980337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044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61651-763C-2744-8133-F162968D0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35B55-E33C-4E44-B5F0-853AEB8FB9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265B83-E73D-E04B-9D8C-DC9BB89F3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D8BF52-49D1-584F-80A9-7CECE1351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C5E36-33F9-8D4C-9884-F66FE1C41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48C0A-FFB5-7D40-AF5E-AA3D243EA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562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95FBD-750C-274E-89DB-92A1CDA05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AD784-C54B-144F-9B66-FA596C5AD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452E00-E47B-8345-B023-C62D6F0F10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424EEC-3ADD-174B-839C-48D3C19925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0CE73E-4CDA-494A-A707-14E1C2DBBC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204FB-E8C7-2640-90F3-9507B277F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B474C5-4E50-F346-975E-224077AE3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AC0316-B771-EB4F-A832-FFB78069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478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CD802-B7D5-6E49-93B7-3C185772A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93C172-E998-E842-8039-F5FE2FEC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3BF5E-F343-D647-A69C-AF89858A4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50614A-2023-E14E-90AF-2C62CF238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641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A9A41A-2058-A846-A7C3-99B78F8D3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54CB01-5691-AF4A-84D1-301B8490C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3A79-C515-2547-B00C-58611CE0E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249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B1BEF-C971-584F-9505-4A46BB669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E7994-BF31-104F-9E8E-3446F796F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88A685-928C-5445-A205-CA899EFD7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1EC83D-563C-6045-841A-9D8F6A3DE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BCA7E-4FC3-FA46-A136-F3241E004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521A1C-DFA5-EB4B-8317-DE18AA60F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991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5F221-2A55-774F-A395-84339340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6B262-AD4E-F345-905E-11FA29FC1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77B29-7E17-D94C-995A-637DDE3A2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493D3-7666-774F-8AD7-9B0356C2A9B8}" type="datetime1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7074C-8E7E-5E4A-A9EA-E741B2031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B87A7-5ABD-6B4E-A9CB-49AEA7259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5262-43D8-8A46-8EC8-DBC586970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127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8F1FF-422E-8546-8F61-41841F3E2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130C3A-15E7-1244-B07E-44303B8C65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E0AA86-A623-FF41-9CCE-04F6431A4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D078F9-9EA0-0A4B-96DE-96325805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5B456E-2FA3-C844-B7A1-66B581CF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6D528-EF22-CD4D-88A6-B150781FF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947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64794-A9CB-0F41-87D7-818015182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7315B-C816-0641-BBD3-B3026B3F3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C7B58-B845-6C4D-ACBE-2F4FFF55D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499A9-8176-7F4C-9279-498D0DF8B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ACD77-8618-0B44-BBCC-AA6ED669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96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5FFFA7-44C5-3A49-AE9C-91A3E7C3FC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1D383B-35DA-2744-BF5B-BC1FC90DF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52697-EF0B-0147-BEC1-3A569D1E4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F3E9F-E546-EC44-A483-8015F0F3A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5F05A-46A6-8B4C-A63F-8693EF339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03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44A70-85F5-F24A-9581-89E9A887E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911620-BD80-6043-8DDD-0B1968927A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CA178-B9A7-8E44-A1CF-BE3709D49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36D6B-BA45-A546-B769-6213406C39EA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98D9C-2967-3C43-B1B7-39474D30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CFA88-7DBD-5A4A-928A-A30F60A8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19D0B-B4BD-8A42-9DBA-15EEF22D14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68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73EE5-053D-7C4F-95BE-DDDDBF55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B6BD6-25AC-0E4D-AC0A-C040EA35B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A58B7-5A58-3B44-BAA7-85D240B33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36D6B-BA45-A546-B769-6213406C39EA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F087A-7C71-FD49-A617-8367BF1BD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39BEE-A343-A940-BF5C-43F613322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19D0B-B4BD-8A42-9DBA-15EEF22D144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0C20706-A1C2-418A-BCF9-D3C710BE1B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4191" y="6402160"/>
            <a:ext cx="1242521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42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37548-B295-834F-A269-DCEFBC25F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579EC-2870-AD45-806A-6B397FE7D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80B62-E8E5-3E44-8100-4E6E83CA7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36D6B-BA45-A546-B769-6213406C39EA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18998-2A1B-5942-878A-C5C6E9A3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42531-CC10-0142-8845-DBEB5B98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19D0B-B4BD-8A42-9DBA-15EEF22D14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6669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B0533-453A-0F4A-8EE7-DF9249CFD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0298D-1769-5447-A878-CDD45C9B9F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18985E-0166-424D-85CF-1CF2CC35A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F2180-6149-0845-8BBD-69379DA08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36D6B-BA45-A546-B769-6213406C39EA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76C304-A19D-F547-8B04-ECC1CE51C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D8C115-2B25-3944-AA2D-6297A3F7F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19D0B-B4BD-8A42-9DBA-15EEF22D14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310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1B157-8623-3147-BF47-E11F84B1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756B5-6755-2043-B90B-1EEEB76F0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47471-A4FE-3B40-89C4-740D9E17D0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5C83B-F1C4-F84C-8D02-AE066441E1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1A7CD3-939C-2149-9AD1-E55EC2C06C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FA8237-6522-0F43-B3F3-0ACCF473F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36D6B-BA45-A546-B769-6213406C39EA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5DC006-9CD1-DF48-ABA8-B96195CAC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426211-D039-0F4E-AD4D-00A8D1C0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19D0B-B4BD-8A42-9DBA-15EEF22D14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561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58599-9583-5B41-B522-F64FE614F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CB309B-837A-5142-A255-F217BB999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36D6B-BA45-A546-B769-6213406C39EA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92C010-121B-884C-BD69-849CAE94E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C7840-EF03-8347-9A9A-1C2F015B9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19D0B-B4BD-8A42-9DBA-15EEF22D14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7922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F27A6B-E19F-424B-A234-6A8374A8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36D6B-BA45-A546-B769-6213406C39EA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2394E0-A2A4-794D-92CB-A41251E31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33FDE-8E2B-6A4F-A826-13890D79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19D0B-B4BD-8A42-9DBA-15EEF22D14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374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F7114-9448-A940-8BCA-42529BB87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22FEE-E036-0F45-B271-620048EF1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267DB-D7B9-1B4A-9F1E-A4331246D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F02EE-A2FF-6B46-9941-836B332FFA39}" type="datetime1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A50FA-5A94-9D4E-A352-1F51C4CB2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165F0-2828-244C-9076-814F90C2D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5262-43D8-8A46-8EC8-DBC586970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9032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EF7FA-3CB8-1847-967F-8E070467D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F45C9-5B38-304D-9239-A5F65D30A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0C6FE-A772-9C4B-953A-28EE67F307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79D41C-C9B9-DB46-94B4-4C6EA8A8A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36D6B-BA45-A546-B769-6213406C39EA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1D51E-2696-3940-A7E3-EA6DE7AC4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CDA8FF-183C-CE47-84BF-DF2BEB189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19D0B-B4BD-8A42-9DBA-15EEF22D14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804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58684-84F4-5047-A5CE-4CE9D9620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A0D39F-1674-D14F-9968-0F5236FB37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8EDB75-68F7-494D-B232-CA8460ADD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92452-F562-6647-8E1D-5EA540E6B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36D6B-BA45-A546-B769-6213406C39EA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955FB-7167-B948-AD99-C082C520F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8B746-A09D-DC4F-B33A-F13124FE0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19D0B-B4BD-8A42-9DBA-15EEF22D14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606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8651E-B18E-CC4D-9B23-F48CF21A1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AF5514-0DB7-C345-B882-046A51E056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B0111-3071-894B-93F9-A853B15EA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36D6B-BA45-A546-B769-6213406C39EA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CD112-FBEB-174E-9E6E-0DB041AF0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5BCE1-2A10-FD45-82C1-349CEB351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19D0B-B4BD-8A42-9DBA-15EEF22D14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90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3A556A-529C-3946-A2FF-645D0F3F86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0D54D3-2D9D-2046-8993-858909B0E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93175-007B-4D4A-A938-E3F9F1091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36D6B-BA45-A546-B769-6213406C39EA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2F511-80E1-A74F-80AF-8D14F9E4B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99CF2-2BE2-FE4B-8B69-8FD6A2304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19D0B-B4BD-8A42-9DBA-15EEF22D14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654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CA008-2CFB-C544-97E2-55FCEA3BD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1E6DD-1CC6-B244-B8D7-4E75D00830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004FE3-82F6-F34A-88D7-B0D913BCF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0F716-E1FF-3149-AB5B-0B532D64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3C928-B183-744B-A906-916180356BEF}" type="datetime1">
              <a:rPr lang="en-US" smtClean="0"/>
              <a:t>10/13/2021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7B075-2D90-544E-8AF6-781E8873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804D51-B79F-A845-A091-A2D9FA386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5262-43D8-8A46-8EC8-DBC586970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187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C61BC-DACD-9A47-BBDF-14F2FC006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9F51E-29FD-F244-A729-F7579FC8E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B9DA63-C486-9B4F-842F-9A4BA43E6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320E9A-3A2B-764F-BF37-0966E4142C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DCA914-A5C2-A641-8081-86C9FAFFF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218483-340D-9444-9C1D-70AF95F4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A2DB5-4160-194A-92D1-843A56608CBD}" type="datetime1">
              <a:rPr lang="en-US" smtClean="0"/>
              <a:t>10/13/2021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54E18B-FA37-1C46-B9D4-3B35EF9C7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08E5CB-8626-4E47-8C1A-0600BA30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5262-43D8-8A46-8EC8-DBC586970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597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1C85C-0B34-0641-9A4C-A64DB5F0C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3C29F1-1BB7-D243-B3D6-A933E209C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A5F02-7AE8-1844-A755-52AC4E6CFEF3}" type="datetime1">
              <a:rPr lang="en-US" smtClean="0"/>
              <a:t>10/13/2021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63EFB1-1D15-2942-85F0-854ECE8B1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0ACA6-F79E-704D-9961-4EDB1DD45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5262-43D8-8A46-8EC8-DBC586970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872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FE5AE0-F881-6541-B98E-7B5238F76667}"/>
              </a:ext>
            </a:extLst>
          </p:cNvPr>
          <p:cNvSpPr/>
          <p:nvPr userDrawn="1"/>
        </p:nvSpPr>
        <p:spPr>
          <a:xfrm>
            <a:off x="0" y="6244117"/>
            <a:ext cx="12192000" cy="616688"/>
          </a:xfrm>
          <a:prstGeom prst="rect">
            <a:avLst/>
          </a:prstGeom>
          <a:solidFill>
            <a:srgbClr val="2E7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C1FC71-5060-8643-A8EE-64E65BB882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21" y="6322683"/>
            <a:ext cx="1633816" cy="48394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1769B-5FF5-A548-A971-771B4448A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8696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275262-43D8-8A46-8EC8-DBC5869705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939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8F808-B632-A541-831A-1A8A98096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A0BA7-41F6-0B4A-99AB-A0578451A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A2AA7-D630-C748-B4EB-0F442B014B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12A7FE-6289-E547-9A1D-6803A7526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CF466-BBF6-E24F-8AF0-B25F5ABF3B8B}" type="datetime1">
              <a:rPr lang="en-US" smtClean="0"/>
              <a:t>10/13/2021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056D8E-FD1A-A347-9ECB-EB8978370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0C832-A9B1-1D47-A49D-95B25A898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5262-43D8-8A46-8EC8-DBC586970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864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CAF57-A75A-8248-AABE-E7D614E0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84D770-4103-E545-9EB6-543A294FBF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55001-D827-5143-A63B-248F3A78B9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449CDE-5ED9-584F-87FD-F62EA8D30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30D06-7342-C84F-BB8E-EA44EF653A67}" type="datetime1">
              <a:rPr lang="en-US" smtClean="0"/>
              <a:t>10/13/2021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3EB5F-45A6-1F47-A07E-48D774202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2A55A-6C27-7C43-8C21-157D8F8B3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75262-43D8-8A46-8EC8-DBC586970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686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8E8FEF-265F-5B4B-82FF-F9F1E1173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095DB-AA8B-B746-8CCA-0765B7C34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14122-9AF0-7B40-9D7D-A0D26F7437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14147-6D82-2040-92AE-FCB22C576914}" type="datetime1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7EE50-5BA8-1E41-9AEF-962C99559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FB1C8-A536-3F40-A0A6-E95755A0A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75262-43D8-8A46-8EC8-DBC5869705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35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415C22-57BB-604B-9C35-64CB84AA4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9B46E-4ABA-AF42-B796-2627FD4AB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6C9B2-41FF-114C-9286-6A629041C0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44432-B43A-B24C-8EED-EDCD3E6E72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BFBCF-DBDA-C74C-A40B-6AEE39D03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08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3A00E2-8CB6-CF49-B9B4-8CD60811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B1E4A-354E-E845-8357-5CF29BFA7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35497-3328-3046-AF38-747872F51E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36D6B-BA45-A546-B769-6213406C39EA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3D525-4198-324E-9F55-2167B95D9A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16EA8-B4C1-D749-BD03-4E0826B68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19D0B-B4BD-8A42-9DBA-15EEF22D14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79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mkory@hitpromo.net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ustom.zoomcatalog.com/add/catalog-cover?parent=1380847" TargetMode="External"/><Relationship Id="rId4" Type="http://schemas.openxmlformats.org/officeDocument/2006/relationships/hyperlink" Target="https://viewer.zoomcatalog.com/hit-promo-holiday-2021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pn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blue ornament from a tree&#10;&#10;Description automatically generated with medium confidence">
            <a:extLst>
              <a:ext uri="{FF2B5EF4-FFF2-40B4-BE49-F238E27FC236}">
                <a16:creationId xmlns:a16="http://schemas.microsoft.com/office/drawing/2014/main" id="{61A64E9E-FD95-4EF3-9DFF-9FB8995274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3CA2F88-24C8-4DAC-BAE6-F54474097A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15" y="3970865"/>
            <a:ext cx="2602975" cy="26631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CF06E89-49C0-4A1F-81A6-644A83AABA71}"/>
              </a:ext>
            </a:extLst>
          </p:cNvPr>
          <p:cNvSpPr txBox="1"/>
          <p:nvPr/>
        </p:nvSpPr>
        <p:spPr>
          <a:xfrm>
            <a:off x="7145784" y="4016803"/>
            <a:ext cx="302629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2021 Holiday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Trends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spc="300" dirty="0">
                <a:solidFill>
                  <a:prstClr val="white"/>
                </a:solidFill>
                <a:highlight>
                  <a:srgbClr val="FFFF00"/>
                </a:highlight>
                <a:latin typeface="Arial Narrow" panose="020B060602020203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  <a:hlinkClick r:id="rId5"/>
              </a:rPr>
              <a:t>mkory@hitpromo.net</a:t>
            </a:r>
            <a:endParaRPr lang="en-US" b="1" spc="300" dirty="0">
              <a:solidFill>
                <a:prstClr val="white"/>
              </a:solidFill>
              <a:highlight>
                <a:srgbClr val="FFFF00"/>
              </a:highlight>
              <a:latin typeface="Arial Narrow" panose="020B0606020202030204" pitchFamily="34" charset="0"/>
              <a:ea typeface="Helvetica Neue Thin" panose="020B0403020202020204" pitchFamily="34" charset="0"/>
              <a:cs typeface="Helvetica Neue Condensed" panose="0200050300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Helvetica Neue Thin" panose="020B0403020202020204" pitchFamily="34" charset="0"/>
                <a:cs typeface="Helvetica Neue Condensed" panose="02000503000000020004" pitchFamily="2" charset="0"/>
              </a:rPr>
              <a:t>470-455-8720</a:t>
            </a:r>
          </a:p>
        </p:txBody>
      </p:sp>
    </p:spTree>
    <p:extLst>
      <p:ext uri="{BB962C8B-B14F-4D97-AF65-F5344CB8AC3E}">
        <p14:creationId xmlns:p14="http://schemas.microsoft.com/office/powerpoint/2010/main" val="3323878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FB6E52-6311-42CF-9833-370559A871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41"/>
          <a:stretch/>
        </p:blipFill>
        <p:spPr>
          <a:xfrm>
            <a:off x="3912390" y="3429000"/>
            <a:ext cx="4367219" cy="3201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5F0E8C-9393-4B24-8DAA-36B141FFD9D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3431" y="278192"/>
            <a:ext cx="3628570" cy="43229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CA3A68-4303-4BA6-9333-B0AC0262523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6" y="453172"/>
            <a:ext cx="3490686" cy="43558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73FD7F-C0AD-4193-8E51-46ECFF7EC2BF}"/>
              </a:ext>
            </a:extLst>
          </p:cNvPr>
          <p:cNvSpPr/>
          <p:nvPr/>
        </p:nvSpPr>
        <p:spPr>
          <a:xfrm>
            <a:off x="4786528" y="1118105"/>
            <a:ext cx="26189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 #9231 Aria Candle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nn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#9232 Atlas Candle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endParaRPr lang="nn-NO" sz="1200" i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nn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#9230 Bamboo Soy Candle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n-NO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6F5E82-C7C4-4038-9B45-505E895386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4280" y="514178"/>
            <a:ext cx="640135" cy="64013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319B61E-6621-472A-9C4E-23DF79DF7ECD}"/>
              </a:ext>
            </a:extLst>
          </p:cNvPr>
          <p:cNvSpPr/>
          <p:nvPr/>
        </p:nvSpPr>
        <p:spPr>
          <a:xfrm>
            <a:off x="8172541" y="453172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51F662B-A07E-4FF0-ACF3-30256C9948B1}"/>
              </a:ext>
            </a:extLst>
          </p:cNvPr>
          <p:cNvSpPr/>
          <p:nvPr/>
        </p:nvSpPr>
        <p:spPr>
          <a:xfrm>
            <a:off x="6554133" y="3273398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849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88E54F-8068-4C66-B892-16E16100B4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356" y="3889381"/>
            <a:ext cx="4060288" cy="279221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731D0F5-81CD-CD40-AFB0-FFCAC17E853F}"/>
              </a:ext>
            </a:extLst>
          </p:cNvPr>
          <p:cNvSpPr/>
          <p:nvPr/>
        </p:nvSpPr>
        <p:spPr>
          <a:xfrm>
            <a:off x="9356960" y="366425"/>
            <a:ext cx="278010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  <a:defRPr/>
            </a:pPr>
            <a:r>
              <a:rPr kumimoji="0" lang="nn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#10071 50’ x 50’ Faux Mink Suede Blanket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n-NO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  <a:defRPr/>
            </a:pPr>
            <a:r>
              <a:rPr lang="en-US" sz="1200" i="1" dirty="0">
                <a:solidFill>
                  <a:prstClr val="black"/>
                </a:solidFill>
                <a:latin typeface="Century Gothic" panose="020B0502020202020204" pitchFamily="34" charset="0"/>
              </a:rPr>
              <a:t>#8010 Heathered Fleece Blanket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n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#8028 Chateau Chenille Fringed Blanket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n-NO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#7001 Northwoods Blanket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n-NO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n-NO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picture containing colorful&#10;&#10;Description automatically generated">
            <a:extLst>
              <a:ext uri="{FF2B5EF4-FFF2-40B4-BE49-F238E27FC236}">
                <a16:creationId xmlns:a16="http://schemas.microsoft.com/office/drawing/2014/main" id="{CCA16B9D-5EAE-4949-9432-F7FD22B5C2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56356" cy="5203371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07DA565-5A59-4CA1-AF5F-F21C71941506}"/>
              </a:ext>
            </a:extLst>
          </p:cNvPr>
          <p:cNvSpPr/>
          <p:nvPr/>
        </p:nvSpPr>
        <p:spPr>
          <a:xfrm>
            <a:off x="4800036" y="3889381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875612-B048-4635-8FC4-8766D8562022}"/>
              </a:ext>
            </a:extLst>
          </p:cNvPr>
          <p:cNvSpPr/>
          <p:nvPr/>
        </p:nvSpPr>
        <p:spPr>
          <a:xfrm>
            <a:off x="3893409" y="1080464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93CB20-4BFF-4017-9F4D-4B8F1099619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195" y="366425"/>
            <a:ext cx="3098568" cy="3098568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8F483063-0D8F-434E-9C8A-BD1C950D2D45}"/>
              </a:ext>
            </a:extLst>
          </p:cNvPr>
          <p:cNvSpPr/>
          <p:nvPr/>
        </p:nvSpPr>
        <p:spPr>
          <a:xfrm>
            <a:off x="5368408" y="588911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13B800-8204-4B54-89BC-DE16E6E791C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1096" y="3220613"/>
            <a:ext cx="3616292" cy="3621273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7ECE0907-6602-49A5-BE65-6267284F5CCE}"/>
              </a:ext>
            </a:extLst>
          </p:cNvPr>
          <p:cNvSpPr/>
          <p:nvPr/>
        </p:nvSpPr>
        <p:spPr>
          <a:xfrm>
            <a:off x="8494149" y="3128256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58904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900F8187-164F-4F1E-9D5A-6DA9AFA51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0364" y="140360"/>
            <a:ext cx="3203611" cy="320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6F85F3F-AA0B-43AD-9E80-FEDE9D0EFD83}"/>
              </a:ext>
            </a:extLst>
          </p:cNvPr>
          <p:cNvSpPr/>
          <p:nvPr/>
        </p:nvSpPr>
        <p:spPr>
          <a:xfrm>
            <a:off x="2936177" y="397661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C45374-972E-2845-B288-08DA567085FA}"/>
              </a:ext>
            </a:extLst>
          </p:cNvPr>
          <p:cNvSpPr txBox="1"/>
          <p:nvPr/>
        </p:nvSpPr>
        <p:spPr>
          <a:xfrm>
            <a:off x="102611" y="204158"/>
            <a:ext cx="256801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#1144 Cold Weather Set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#35014 – Picnic Set For 2 with Cooler Backpack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entury Gothic" panose="020B0502020202020204" pitchFamily="34" charset="0"/>
              </a:rPr>
              <a:t>#1143 Cuff Beanie And Gloves Set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i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entury Gothic" panose="020B0502020202020204" pitchFamily="34" charset="0"/>
              </a:rPr>
              <a:t>#95179 &amp; #95180 Kitted Blankets and Fuzzy Socks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i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4"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1424F3-2638-4016-8D24-1CBCF72438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569" y="0"/>
            <a:ext cx="4511431" cy="412735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7E1400F-E485-AB4D-9DCB-798CDAED99E2}"/>
              </a:ext>
            </a:extLst>
          </p:cNvPr>
          <p:cNvSpPr/>
          <p:nvPr/>
        </p:nvSpPr>
        <p:spPr>
          <a:xfrm>
            <a:off x="7200295" y="902785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418D74-5813-4391-9016-AED6542DB74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4521" y="4193541"/>
            <a:ext cx="1619422" cy="2600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2487C5-7849-412F-82C3-7EE32B2AE4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92" y="3106134"/>
            <a:ext cx="2792210" cy="2859272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7F46BAD2-045C-CD4E-8A78-B970E05AB6DC}"/>
              </a:ext>
            </a:extLst>
          </p:cNvPr>
          <p:cNvSpPr/>
          <p:nvPr/>
        </p:nvSpPr>
        <p:spPr>
          <a:xfrm>
            <a:off x="1898602" y="3139169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232C0-D71C-4F44-90B3-A579FF55C55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6921" y="4077983"/>
            <a:ext cx="5291787" cy="2780017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2921D83F-1A4E-49A4-B530-059DF3210DCB}"/>
              </a:ext>
            </a:extLst>
          </p:cNvPr>
          <p:cNvSpPr/>
          <p:nvPr/>
        </p:nvSpPr>
        <p:spPr>
          <a:xfrm>
            <a:off x="5712945" y="3739043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96965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F9173-DAFF-4F95-A6A4-C251E8D16F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090" y="3608069"/>
            <a:ext cx="3185886" cy="31858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03035E-76D7-4682-87A1-4D0AFE7C6D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6060" y="4175196"/>
            <a:ext cx="2211059" cy="261875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9900BAB-0A0E-0B48-B35B-BE9A75B8AF5E}"/>
              </a:ext>
            </a:extLst>
          </p:cNvPr>
          <p:cNvSpPr/>
          <p:nvPr/>
        </p:nvSpPr>
        <p:spPr>
          <a:xfrm>
            <a:off x="7664254" y="737159"/>
            <a:ext cx="36748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#8165 – 15 Oz. Campfire Bamboo Mug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n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#5537 – 17 Oz. Speckeled Stainless Steel Travel Tumbler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n-NO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6CA779-51AD-1544-9223-3FD1EF172E16}"/>
              </a:ext>
            </a:extLst>
          </p:cNvPr>
          <p:cNvSpPr/>
          <p:nvPr/>
        </p:nvSpPr>
        <p:spPr>
          <a:xfrm>
            <a:off x="6901738" y="2662745"/>
            <a:ext cx="36748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#50108 - 12 Oz. Stainless Steel Mug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nn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#7133 – 15 Oz. Campfire Mug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endParaRPr kumimoji="0" lang="nn-NO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CA01A0-AB45-2043-A2FB-1CF65A8F74DF}"/>
              </a:ext>
            </a:extLst>
          </p:cNvPr>
          <p:cNvSpPr/>
          <p:nvPr/>
        </p:nvSpPr>
        <p:spPr>
          <a:xfrm>
            <a:off x="0" y="3488502"/>
            <a:ext cx="1394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Retail Inspiration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9E0C3A-13DD-7344-A350-AEB3CF20BBA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1691" y="2390315"/>
            <a:ext cx="1495012" cy="261177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C7C495B-B1D8-4264-B9C4-1F5C7477DFF1}"/>
              </a:ext>
            </a:extLst>
          </p:cNvPr>
          <p:cNvSpPr/>
          <p:nvPr/>
        </p:nvSpPr>
        <p:spPr>
          <a:xfrm>
            <a:off x="701450" y="4638861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77F1E29-B547-49B3-893F-839147CB3EF0}"/>
              </a:ext>
            </a:extLst>
          </p:cNvPr>
          <p:cNvSpPr/>
          <p:nvPr/>
        </p:nvSpPr>
        <p:spPr>
          <a:xfrm>
            <a:off x="4268198" y="4678241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EE5BF9-5007-4734-A1DA-9115D7E271E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419904" cy="3488502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F9A88DFF-6834-495A-9BF1-44C40FD56A89}"/>
              </a:ext>
            </a:extLst>
          </p:cNvPr>
          <p:cNvSpPr/>
          <p:nvPr/>
        </p:nvSpPr>
        <p:spPr>
          <a:xfrm>
            <a:off x="6300250" y="492571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AD7E42-EFFA-457D-A6F3-0915D7DF02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99"/>
          <a:stretch/>
        </p:blipFill>
        <p:spPr>
          <a:xfrm>
            <a:off x="7418790" y="3908313"/>
            <a:ext cx="4840837" cy="2949687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D6610EA6-212C-424B-8CF3-A5CE6E9BC793}"/>
              </a:ext>
            </a:extLst>
          </p:cNvPr>
          <p:cNvSpPr/>
          <p:nvPr/>
        </p:nvSpPr>
        <p:spPr>
          <a:xfrm>
            <a:off x="7062466" y="4175196"/>
            <a:ext cx="674360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5281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FB8DF3E-1508-3D45-9326-7EED5D87E12A}"/>
              </a:ext>
            </a:extLst>
          </p:cNvPr>
          <p:cNvSpPr/>
          <p:nvPr/>
        </p:nvSpPr>
        <p:spPr>
          <a:xfrm>
            <a:off x="10668000" y="6466273"/>
            <a:ext cx="1394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Retail Inspiration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62A648-C437-47A9-B7AC-0E47626411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73" y="463385"/>
            <a:ext cx="8990785" cy="58005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8221CD-3AF0-4CAB-9992-8AFD8544FB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158" y="11216"/>
            <a:ext cx="3152520" cy="31525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F90EB55-AD4D-4FD5-A20D-A6785764FD7F}"/>
              </a:ext>
            </a:extLst>
          </p:cNvPr>
          <p:cNvSpPr txBox="1"/>
          <p:nvPr/>
        </p:nvSpPr>
        <p:spPr>
          <a:xfrm>
            <a:off x="9488392" y="5257967"/>
            <a:ext cx="24286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 #1225 &amp; #1225P Round Ornament with Custom Window Box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4E3D0A-7BA1-480E-B281-DBC4BD3E3817}"/>
              </a:ext>
            </a:extLst>
          </p:cNvPr>
          <p:cNvSpPr txBox="1"/>
          <p:nvPr/>
        </p:nvSpPr>
        <p:spPr>
          <a:xfrm>
            <a:off x="9448295" y="3725711"/>
            <a:ext cx="23413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#1935 Clear Circle Acrylic Ornament</a:t>
            </a:r>
            <a:b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#1934 Clear Star Acrylic Ornament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Leather or Wood Ornaments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591D4A-A8F1-4982-AF62-97D55E809B5E}"/>
              </a:ext>
            </a:extLst>
          </p:cNvPr>
          <p:cNvSpPr txBox="1"/>
          <p:nvPr/>
        </p:nvSpPr>
        <p:spPr>
          <a:xfrm>
            <a:off x="4789715" y="5719632"/>
            <a:ext cx="238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Also Available in Wood</a:t>
            </a:r>
          </a:p>
        </p:txBody>
      </p:sp>
    </p:spTree>
    <p:extLst>
      <p:ext uri="{BB962C8B-B14F-4D97-AF65-F5344CB8AC3E}">
        <p14:creationId xmlns:p14="http://schemas.microsoft.com/office/powerpoint/2010/main" val="1591414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E6DD4A-2678-48F9-A647-4D691D7FDF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71" y="1134702"/>
            <a:ext cx="3508412" cy="350841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1F32F45-3FE2-5B41-9BD8-6AD99FA6E889}"/>
              </a:ext>
            </a:extLst>
          </p:cNvPr>
          <p:cNvSpPr/>
          <p:nvPr/>
        </p:nvSpPr>
        <p:spPr>
          <a:xfrm>
            <a:off x="-197708" y="6466273"/>
            <a:ext cx="1394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Retail Inspiration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11A018-59C3-435D-BF84-B9B0FC6F98D5}"/>
              </a:ext>
            </a:extLst>
          </p:cNvPr>
          <p:cNvSpPr txBox="1"/>
          <p:nvPr/>
        </p:nvSpPr>
        <p:spPr>
          <a:xfrm>
            <a:off x="551759" y="5176920"/>
            <a:ext cx="33935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#99111 Dye Sublimated 3-Layer Mask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#95083 Dye Sublimated 3-Layer Mask &amp; Pouch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da-DK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#95085 Youth 2-Ply Cotton Mask &amp; Mask Pouch</a:t>
            </a:r>
            <a:endParaRPr kumimoji="0" lang="nn-NO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3B947D-558D-41F7-B0D3-72F2B580B8FF}"/>
              </a:ext>
            </a:extLst>
          </p:cNvPr>
          <p:cNvSpPr txBox="1"/>
          <p:nvPr/>
        </p:nvSpPr>
        <p:spPr>
          <a:xfrm>
            <a:off x="153990" y="121212"/>
            <a:ext cx="29066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Dye Sublimated Holiday Masks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257C27-585E-41DF-88F8-A693E0F959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1807" y="-1"/>
            <a:ext cx="3123238" cy="3495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BA46A2-FCB9-43C4-875C-EEA23CD316F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6671" y="3495839"/>
            <a:ext cx="3142750" cy="3362162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62B44226-A8B8-4813-BB68-F9247AA590D4}"/>
              </a:ext>
            </a:extLst>
          </p:cNvPr>
          <p:cNvSpPr/>
          <p:nvPr/>
        </p:nvSpPr>
        <p:spPr>
          <a:xfrm>
            <a:off x="401295" y="848339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9B4911B-7581-43D2-A86C-7FDA00BF0CB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057" y="3564969"/>
            <a:ext cx="3142750" cy="3223901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40D64BF9-CCFB-42A4-9ED2-2956B5D37EB1}"/>
              </a:ext>
            </a:extLst>
          </p:cNvPr>
          <p:cNvSpPr/>
          <p:nvPr/>
        </p:nvSpPr>
        <p:spPr>
          <a:xfrm>
            <a:off x="4514519" y="3398005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9180875-4D59-4424-B4A7-D9C86818BEE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5499" y="-856"/>
            <a:ext cx="3390417" cy="3591674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BDE65907-6C75-40A7-B1AC-36D38C20DCFD}"/>
              </a:ext>
            </a:extLst>
          </p:cNvPr>
          <p:cNvSpPr/>
          <p:nvPr/>
        </p:nvSpPr>
        <p:spPr>
          <a:xfrm>
            <a:off x="8124664" y="1637240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135225-5AF8-4DAA-AC1D-AD2884D821E1}"/>
              </a:ext>
            </a:extLst>
          </p:cNvPr>
          <p:cNvSpPr txBox="1"/>
          <p:nvPr/>
        </p:nvSpPr>
        <p:spPr>
          <a:xfrm>
            <a:off x="9062317" y="3503234"/>
            <a:ext cx="14184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Retail Inspiration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666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5BBD91-3CC7-D74E-9626-40B68F0068C2}"/>
              </a:ext>
            </a:extLst>
          </p:cNvPr>
          <p:cNvSpPr/>
          <p:nvPr/>
        </p:nvSpPr>
        <p:spPr>
          <a:xfrm>
            <a:off x="5258648" y="83296"/>
            <a:ext cx="35733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Holiday Packaging</a:t>
            </a:r>
            <a:endParaRPr kumimoji="0" lang="en-US" sz="24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91B394-6F34-0B45-9553-692162A8F657}"/>
              </a:ext>
            </a:extLst>
          </p:cNvPr>
          <p:cNvSpPr/>
          <p:nvPr/>
        </p:nvSpPr>
        <p:spPr>
          <a:xfrm>
            <a:off x="7958687" y="142027"/>
            <a:ext cx="3689637" cy="69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Use Reusable Options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Create Your Own Custom Bags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2D0769-EDB2-CC4E-A965-762D4A07A07B}"/>
              </a:ext>
            </a:extLst>
          </p:cNvPr>
          <p:cNvSpPr/>
          <p:nvPr/>
        </p:nvSpPr>
        <p:spPr>
          <a:xfrm>
            <a:off x="5552778" y="1932559"/>
            <a:ext cx="25366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n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#3921 Laminated Paper Bag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n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#30012 &amp; #30013 Biodegrade Shipping Bag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#30038 Reusable Non-Woven Bag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E0A9A93B-E75D-45AB-B2DE-878275F43D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02708" y="6446132"/>
            <a:ext cx="1405260" cy="3590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AFBE6A-BDF2-4722-B7D5-155E2F8C7F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4735"/>
            <a:ext cx="5013251" cy="6858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EA06B24-801C-4064-B666-FF911648EFBC}"/>
              </a:ext>
            </a:extLst>
          </p:cNvPr>
          <p:cNvSpPr/>
          <p:nvPr/>
        </p:nvSpPr>
        <p:spPr>
          <a:xfrm>
            <a:off x="4790255" y="766416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5C1868-5458-4851-9463-FDB74347579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511" y="4129641"/>
            <a:ext cx="3191205" cy="27283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4C62F1-F8FC-486D-B535-6AB8E7CAF6F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977" y="1509823"/>
            <a:ext cx="3563023" cy="5348176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695C4C5-934E-4ADF-808A-AAC60D7E6A19}"/>
              </a:ext>
            </a:extLst>
          </p:cNvPr>
          <p:cNvSpPr/>
          <p:nvPr/>
        </p:nvSpPr>
        <p:spPr>
          <a:xfrm>
            <a:off x="6744586" y="3773483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7F21C2C-31A2-4B39-B910-2F9AF4D621A7}"/>
              </a:ext>
            </a:extLst>
          </p:cNvPr>
          <p:cNvSpPr/>
          <p:nvPr/>
        </p:nvSpPr>
        <p:spPr>
          <a:xfrm>
            <a:off x="8328233" y="1667359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48923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D15535-CC64-B546-945D-7123D4A0766B}"/>
              </a:ext>
            </a:extLst>
          </p:cNvPr>
          <p:cNvSpPr/>
          <p:nvPr/>
        </p:nvSpPr>
        <p:spPr>
          <a:xfrm>
            <a:off x="7974957" y="0"/>
            <a:ext cx="4217043" cy="6858000"/>
          </a:xfrm>
          <a:prstGeom prst="rect">
            <a:avLst/>
          </a:prstGeom>
          <a:solidFill>
            <a:srgbClr val="F2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6C2A0AE-6933-5F45-A29F-F4CAA45F56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8148576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E35EB1-20B1-5E43-B0BC-F386620511AA}"/>
              </a:ext>
            </a:extLst>
          </p:cNvPr>
          <p:cNvSpPr txBox="1"/>
          <p:nvPr/>
        </p:nvSpPr>
        <p:spPr>
          <a:xfrm flipH="1">
            <a:off x="8432497" y="1624425"/>
            <a:ext cx="3513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 WIDE SELECTION OF BRANDS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D35CA5-5B79-3645-A869-271FEDB8FD94}"/>
              </a:ext>
            </a:extLst>
          </p:cNvPr>
          <p:cNvSpPr txBox="1"/>
          <p:nvPr/>
        </p:nvSpPr>
        <p:spPr>
          <a:xfrm>
            <a:off x="8651151" y="3378751"/>
            <a:ext cx="3076349" cy="11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We offer a large collection of brands to fit any promotional campaign need.</a:t>
            </a:r>
          </a:p>
        </p:txBody>
      </p:sp>
    </p:spTree>
    <p:extLst>
      <p:ext uri="{BB962C8B-B14F-4D97-AF65-F5344CB8AC3E}">
        <p14:creationId xmlns:p14="http://schemas.microsoft.com/office/powerpoint/2010/main" val="3176531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55ADEF-0A62-42D8-A6DC-FED9260B97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39565" cy="6858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BE4F58B-E3C7-4D42-8DFD-FD175AF311A6}"/>
              </a:ext>
            </a:extLst>
          </p:cNvPr>
          <p:cNvGrpSpPr/>
          <p:nvPr/>
        </p:nvGrpSpPr>
        <p:grpSpPr>
          <a:xfrm>
            <a:off x="5739565" y="0"/>
            <a:ext cx="6452435" cy="1759131"/>
            <a:chOff x="5739565" y="0"/>
            <a:chExt cx="6452435" cy="175913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81346BD-A671-465D-A64C-8C6F0288A2BD}"/>
                </a:ext>
              </a:extLst>
            </p:cNvPr>
            <p:cNvSpPr/>
            <p:nvPr/>
          </p:nvSpPr>
          <p:spPr>
            <a:xfrm>
              <a:off x="5739565" y="0"/>
              <a:ext cx="6452435" cy="175913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CC06C98-A1CF-4EFD-90EA-82DA35643EA7}"/>
                </a:ext>
              </a:extLst>
            </p:cNvPr>
            <p:cNvSpPr txBox="1"/>
            <p:nvPr/>
          </p:nvSpPr>
          <p:spPr>
            <a:xfrm flipH="1">
              <a:off x="6243628" y="297140"/>
              <a:ext cx="541075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30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entury Gothic" panose="020B0502020202020204" pitchFamily="34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Your One Stop Apparel Solution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97B3F48-26ED-402A-8892-B88936DA69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914" y="1892718"/>
            <a:ext cx="2849216" cy="28492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16BC5C-4BE0-4845-A235-C0C64779A59D}"/>
              </a:ext>
            </a:extLst>
          </p:cNvPr>
          <p:cNvSpPr txBox="1"/>
          <p:nvPr/>
        </p:nvSpPr>
        <p:spPr>
          <a:xfrm>
            <a:off x="8538342" y="2236819"/>
            <a:ext cx="2751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#PC54 Port &amp; Company® Core Cotton T-Shirt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Low As $4.29c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07D0CC-DF0A-435C-A3AF-DF93EA5B3FB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343" y="4280686"/>
            <a:ext cx="2489731" cy="24897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4168372-6D07-4EDF-BE06-A5F287995B31}"/>
              </a:ext>
            </a:extLst>
          </p:cNvPr>
          <p:cNvSpPr txBox="1"/>
          <p:nvPr/>
        </p:nvSpPr>
        <p:spPr>
          <a:xfrm>
            <a:off x="6724378" y="5400806"/>
            <a:ext cx="2751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#PC61 Port &amp; Company® Essential T-Shirt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Low As $5.39c</a:t>
            </a:r>
          </a:p>
        </p:txBody>
      </p:sp>
    </p:spTree>
    <p:extLst>
      <p:ext uri="{BB962C8B-B14F-4D97-AF65-F5344CB8AC3E}">
        <p14:creationId xmlns:p14="http://schemas.microsoft.com/office/powerpoint/2010/main" val="1260328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8DCB79-D622-402C-AE73-F5930AFE8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282" y="0"/>
            <a:ext cx="8133435" cy="6872163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E51A875-B634-4D12-AF08-5EB97CD120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4191" y="6402160"/>
            <a:ext cx="1242521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59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erson standing in a doorway&#10;&#10;Description automatically generated with low confidence">
            <a:extLst>
              <a:ext uri="{FF2B5EF4-FFF2-40B4-BE49-F238E27FC236}">
                <a16:creationId xmlns:a16="http://schemas.microsoft.com/office/drawing/2014/main" id="{00E50DF3-EAE7-47FF-95F5-0B702BB213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82" y="643466"/>
            <a:ext cx="4373286" cy="557106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8B7BECA-FA8E-449D-9E85-4F41AB418EA3}"/>
              </a:ext>
            </a:extLst>
          </p:cNvPr>
          <p:cNvSpPr txBox="1"/>
          <p:nvPr/>
        </p:nvSpPr>
        <p:spPr>
          <a:xfrm>
            <a:off x="6618514" y="1851659"/>
            <a:ext cx="44123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Holiday Gift Guide Now Available! 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Branded Version:</a:t>
            </a:r>
          </a:p>
          <a:p>
            <a:endParaRPr lang="en-US" dirty="0"/>
          </a:p>
          <a:p>
            <a:r>
              <a:rPr lang="en-US" dirty="0">
                <a:hlinkClick r:id="rId4"/>
              </a:rPr>
              <a:t>https://viewer.zoomcatalog.com/hit-promo-holiday-2021</a:t>
            </a: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Customizable Version:</a:t>
            </a:r>
          </a:p>
          <a:p>
            <a:endParaRPr lang="en-US" dirty="0"/>
          </a:p>
          <a:p>
            <a:r>
              <a:rPr lang="en-US" dirty="0">
                <a:hlinkClick r:id="rId5"/>
              </a:rPr>
              <a:t>https://custom.zoomcatalog.com/add/catalog-cover?parent=1380847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186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30CF10-987B-6746-BD33-77DCE621F863}"/>
              </a:ext>
            </a:extLst>
          </p:cNvPr>
          <p:cNvSpPr txBox="1"/>
          <p:nvPr/>
        </p:nvSpPr>
        <p:spPr>
          <a:xfrm flipH="1">
            <a:off x="265462" y="117615"/>
            <a:ext cx="6292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NEW COLLECTION: 100% RECYCLED PET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FB2D62-45E8-4127-AC03-85FDF366FA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013" y="627797"/>
            <a:ext cx="2666908" cy="2745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23F970-1352-4E96-8AB4-61653DFAFC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94" y="3484567"/>
            <a:ext cx="2666908" cy="28057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3D1B4E-F124-4612-8389-A4B9C89460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953" y="3250791"/>
            <a:ext cx="3320476" cy="33379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F246DB-D768-4284-9A2C-FF3CFC88DF2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722" y="1692227"/>
            <a:ext cx="1529236" cy="15585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48DF3C-D106-4879-B013-6F8DFBE9B22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8980" y="96444"/>
            <a:ext cx="1267558" cy="1177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341580-7F1E-4281-99D3-CAADB2DF624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960" y="1834251"/>
            <a:ext cx="3700546" cy="38399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E95227-E8C4-421D-9F1B-7E27D888C739}"/>
              </a:ext>
            </a:extLst>
          </p:cNvPr>
          <p:cNvSpPr txBox="1"/>
          <p:nvPr/>
        </p:nvSpPr>
        <p:spPr>
          <a:xfrm>
            <a:off x="6710002" y="535751"/>
            <a:ext cx="299369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#30003 Non-Woven Tote Bag With 100% RPET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 #30001 Non-Woven Shopper Tote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Bag With 100% RPET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kumimoji="0" lang="da-DK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#7857 Recycled PET Cooling Sport Towel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endParaRPr kumimoji="0" lang="da-DK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#30000 Non-Woven Budget Tote Bag With 100% RPET</a:t>
            </a:r>
            <a:endParaRPr kumimoji="0" lang="da-DK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42D2A1A-EF08-45D7-8931-3F34059AFD3B}"/>
              </a:ext>
            </a:extLst>
          </p:cNvPr>
          <p:cNvSpPr/>
          <p:nvPr/>
        </p:nvSpPr>
        <p:spPr>
          <a:xfrm>
            <a:off x="1066415" y="1399658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4EFD797-FE14-41A1-AF46-4710E678A04F}"/>
              </a:ext>
            </a:extLst>
          </p:cNvPr>
          <p:cNvSpPr/>
          <p:nvPr/>
        </p:nvSpPr>
        <p:spPr>
          <a:xfrm>
            <a:off x="392738" y="3644196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3F96B08-284B-49E3-965C-A2ACD0BEE04A}"/>
              </a:ext>
            </a:extLst>
          </p:cNvPr>
          <p:cNvSpPr/>
          <p:nvPr/>
        </p:nvSpPr>
        <p:spPr>
          <a:xfrm>
            <a:off x="4152152" y="4559895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C37F02B-F6AC-4067-987A-57777A87DBCB}"/>
              </a:ext>
            </a:extLst>
          </p:cNvPr>
          <p:cNvSpPr/>
          <p:nvPr/>
        </p:nvSpPr>
        <p:spPr>
          <a:xfrm>
            <a:off x="8785880" y="3484567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2413E36-FA30-4FC8-BB21-6C10F3F7D97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4191" y="6402160"/>
            <a:ext cx="1242521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11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394E730-DE08-5844-985F-58C9BD8B73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476"/>
            <a:ext cx="4977036" cy="8541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6A2900-685B-4454-8B65-B5F06BA21F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17" y="3450404"/>
            <a:ext cx="4043380" cy="33993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B69E1F-25B8-44E0-B4BD-195F534CD5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4799" y="75389"/>
            <a:ext cx="7172473" cy="670041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83B219-026D-46E8-BEF0-330E8C46627E}"/>
              </a:ext>
            </a:extLst>
          </p:cNvPr>
          <p:cNvSpPr txBox="1"/>
          <p:nvPr/>
        </p:nvSpPr>
        <p:spPr>
          <a:xfrm>
            <a:off x="10453955" y="162113"/>
            <a:ext cx="1613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#DM130 District® Men's Perfect Tri™ Crew Tee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BA2BE-E113-4083-A6DB-589C8B74A62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960" y="1078787"/>
            <a:ext cx="3852880" cy="2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4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AED76A-9E65-48BB-90B2-5AC2BD69AF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18" y="174604"/>
            <a:ext cx="2690944" cy="35379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402C60-61A0-4DCA-BCCF-9E3E04F219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78" y="4084226"/>
            <a:ext cx="2622763" cy="2668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1E1A51-2AF6-4B48-A526-39BA3B3F38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0039" y="1504509"/>
            <a:ext cx="2690944" cy="36667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F99B1A7-25FE-4161-91A4-1A052EE17BB2}"/>
              </a:ext>
            </a:extLst>
          </p:cNvPr>
          <p:cNvSpPr/>
          <p:nvPr/>
        </p:nvSpPr>
        <p:spPr>
          <a:xfrm>
            <a:off x="2648475" y="174291"/>
            <a:ext cx="39450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#3884 PLA Non-Woven Tote Bag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 #3886 PLA Non-Woven Shopper Tote Bag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kumimoji="0" lang="da-DK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#3885 PLA Non-Woven Drawstring Bag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AE8230-51FF-4BC8-941E-52F31BC28023}"/>
              </a:ext>
            </a:extLst>
          </p:cNvPr>
          <p:cNvSpPr/>
          <p:nvPr/>
        </p:nvSpPr>
        <p:spPr>
          <a:xfrm>
            <a:off x="2452565" y="5485845"/>
            <a:ext cx="39994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30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PLA Polylactic Acid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30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Non-Woven Material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Renewable Vegetable-based resource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from Plant Material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300" normalizeH="0" baseline="0" noProof="0" dirty="0">
              <a:ln>
                <a:noFill/>
              </a:ln>
              <a:solidFill>
                <a:srgbClr val="E1BED2"/>
              </a:solidFill>
              <a:effectLst/>
              <a:uLnTx/>
              <a:uFillTx/>
              <a:latin typeface="Century Gothic" panose="020B0502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FDA20A2-294D-4EE1-B276-37E0376A40C9}"/>
              </a:ext>
            </a:extLst>
          </p:cNvPr>
          <p:cNvSpPr/>
          <p:nvPr/>
        </p:nvSpPr>
        <p:spPr>
          <a:xfrm>
            <a:off x="414718" y="1695339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A030DE-DB37-4CBE-BB91-FFAE87E17417}"/>
              </a:ext>
            </a:extLst>
          </p:cNvPr>
          <p:cNvSpPr/>
          <p:nvPr/>
        </p:nvSpPr>
        <p:spPr>
          <a:xfrm>
            <a:off x="5850572" y="3337899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66677FD-1775-4476-85D6-8F3B153DCBD2}"/>
              </a:ext>
            </a:extLst>
          </p:cNvPr>
          <p:cNvSpPr/>
          <p:nvPr/>
        </p:nvSpPr>
        <p:spPr>
          <a:xfrm>
            <a:off x="2504174" y="4823792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0FC9AE-96DE-4A7F-BB1D-2447CBD1EA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5360" y="0"/>
            <a:ext cx="5267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89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02A00-668A-43D7-87EE-0A57A375E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276" y="24383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Quick Turn Items 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Shipping from NJ factory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9928C6-D261-4F5A-8A9C-FA840D85CF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8674"/>
            <a:ext cx="1161276" cy="992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5270C3-B895-4FC9-96E2-B51E9900C4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8809" y="3696118"/>
            <a:ext cx="2815211" cy="20016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375D73-1FE0-414C-AA63-4E70F5AB5278}"/>
              </a:ext>
            </a:extLst>
          </p:cNvPr>
          <p:cNvSpPr txBox="1"/>
          <p:nvPr/>
        </p:nvSpPr>
        <p:spPr>
          <a:xfrm>
            <a:off x="4098823" y="5798125"/>
            <a:ext cx="2481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#POP01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Microwave Popcorn Flat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D531B0-FC5D-4623-A513-C28F4C4795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5550" y="1858633"/>
            <a:ext cx="2603862" cy="20900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30BBEC-819D-4830-A988-ABB198EA4A69}"/>
              </a:ext>
            </a:extLst>
          </p:cNvPr>
          <p:cNvSpPr txBox="1"/>
          <p:nvPr/>
        </p:nvSpPr>
        <p:spPr>
          <a:xfrm>
            <a:off x="0" y="1850895"/>
            <a:ext cx="2220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#GP01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12-Pc BILLBOARD GUM PACK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5860FC-07B6-419C-970F-210539B34D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6462" y="306723"/>
            <a:ext cx="2302654" cy="2253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B3077C-15C5-4D2A-B00C-8C80CD6CFD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2297" y="356550"/>
            <a:ext cx="2692719" cy="24257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E14C94-2124-4B8C-9281-A303DCB5CC82}"/>
              </a:ext>
            </a:extLst>
          </p:cNvPr>
          <p:cNvSpPr txBox="1"/>
          <p:nvPr/>
        </p:nvSpPr>
        <p:spPr>
          <a:xfrm>
            <a:off x="4801416" y="1632286"/>
            <a:ext cx="2787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MINT TINS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Multiple varieties available!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2D5BBB-4E66-4A97-B5F3-F2CCB4E3576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3894" y="3165894"/>
            <a:ext cx="1452982" cy="27844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9F2848-5ABE-4A66-9311-F22660FAE0E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902" y="3846234"/>
            <a:ext cx="2061754" cy="20617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E82AF6-4518-4E2E-83CD-8439623C807D}"/>
              </a:ext>
            </a:extLst>
          </p:cNvPr>
          <p:cNvSpPr txBox="1"/>
          <p:nvPr/>
        </p:nvSpPr>
        <p:spPr>
          <a:xfrm>
            <a:off x="8155064" y="5866219"/>
            <a:ext cx="3122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ZAGASNACKS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Available in multiple sizes and fill options!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DE3CFE-775C-4DE6-9001-0F2CBE0E5FD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4" y="3428296"/>
            <a:ext cx="2692719" cy="26927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760736-C5A5-48BF-8D45-C141399F991F}"/>
              </a:ext>
            </a:extLst>
          </p:cNvPr>
          <p:cNvSpPr txBox="1"/>
          <p:nvPr/>
        </p:nvSpPr>
        <p:spPr>
          <a:xfrm>
            <a:off x="0" y="6024355"/>
            <a:ext cx="27976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DOG TREATS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Dog bones available in a variety of container options. </a:t>
            </a:r>
          </a:p>
        </p:txBody>
      </p:sp>
    </p:spTree>
    <p:extLst>
      <p:ext uri="{BB962C8B-B14F-4D97-AF65-F5344CB8AC3E}">
        <p14:creationId xmlns:p14="http://schemas.microsoft.com/office/powerpoint/2010/main" val="1175132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4C88EB-D405-4806-858D-EE562759C1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79"/>
          <a:stretch/>
        </p:blipFill>
        <p:spPr>
          <a:xfrm>
            <a:off x="222705" y="1"/>
            <a:ext cx="5287107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55CA07-4B71-4E37-82FA-F971B1CE1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2388" y="30246"/>
            <a:ext cx="5287107" cy="679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6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02A00-668A-43D7-87EE-0A57A375E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276" y="24383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Quick Turn Items 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Shipping from NJ factory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9928C6-D261-4F5A-8A9C-FA840D85CF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8674"/>
            <a:ext cx="1161276" cy="992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3C4D92-B703-4B82-B023-AFA7275966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53" y="1852355"/>
            <a:ext cx="2723606" cy="27236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15BA9D-BC76-4172-A4E0-10599EB30A8C}"/>
              </a:ext>
            </a:extLst>
          </p:cNvPr>
          <p:cNvSpPr txBox="1"/>
          <p:nvPr/>
        </p:nvSpPr>
        <p:spPr>
          <a:xfrm>
            <a:off x="580638" y="4695200"/>
            <a:ext cx="2481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#EOS-LIPB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Eos Smooth Sphere Lip Moisturizer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DE208F-F90A-4CD4-A467-48B3D6F837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864049">
            <a:off x="6774774" y="746455"/>
            <a:ext cx="1112551" cy="2837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B444D4-7259-4F84-8B90-F8085B6E16C9}"/>
              </a:ext>
            </a:extLst>
          </p:cNvPr>
          <p:cNvSpPr txBox="1"/>
          <p:nvPr/>
        </p:nvSpPr>
        <p:spPr>
          <a:xfrm>
            <a:off x="4104350" y="2389144"/>
            <a:ext cx="2905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#LB0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USA Made Lip Moisturizer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1D8211-C5FC-4631-A18F-D67DF690C8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2923" y="3665985"/>
            <a:ext cx="2687473" cy="21259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5D1993-1E0B-4B1C-9DF4-ECB77B69DC9C}"/>
              </a:ext>
            </a:extLst>
          </p:cNvPr>
          <p:cNvSpPr txBox="1"/>
          <p:nvPr/>
        </p:nvSpPr>
        <p:spPr>
          <a:xfrm>
            <a:off x="4922923" y="5936203"/>
            <a:ext cx="290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Dress it up with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Zagabook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DE7FDD-9114-4C37-8CA8-D985C78FB9DA}"/>
              </a:ext>
            </a:extLst>
          </p:cNvPr>
          <p:cNvSpPr txBox="1"/>
          <p:nvPr/>
        </p:nvSpPr>
        <p:spPr>
          <a:xfrm>
            <a:off x="9115733" y="4833699"/>
            <a:ext cx="2905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#SLT06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Lip Moisturizer Slider Tin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BF16EA-8A9B-466D-BDA3-95EC0DB48FE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8846" y="2016666"/>
            <a:ext cx="2678533" cy="26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78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DC870B-A0BA-4344-96F1-FC28FE73E5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162052" y="3102989"/>
            <a:ext cx="6105382" cy="35854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89A3DE-1E26-4670-9DC4-BEB158BBBC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333655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06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B8B697D-5A0F-4399-86C0-BC172285335B}"/>
              </a:ext>
            </a:extLst>
          </p:cNvPr>
          <p:cNvSpPr/>
          <p:nvPr/>
        </p:nvSpPr>
        <p:spPr>
          <a:xfrm>
            <a:off x="5642874" y="191521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UPCOMING  NATIONAL HOLIDAYS &amp; EVENTS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685CDA-FB73-4924-92A9-0392BF5F6260}"/>
              </a:ext>
            </a:extLst>
          </p:cNvPr>
          <p:cNvGrpSpPr/>
          <p:nvPr/>
        </p:nvGrpSpPr>
        <p:grpSpPr>
          <a:xfrm>
            <a:off x="7247761" y="1240971"/>
            <a:ext cx="4358389" cy="5617029"/>
            <a:chOff x="7020811" y="0"/>
            <a:chExt cx="517119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BF80377-A050-49AF-AAF9-F459A7FAA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1595" y="359272"/>
              <a:ext cx="2529028" cy="286713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BFCC839-A19A-4DAE-87EC-B333C4C4A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6395" y="1915215"/>
              <a:ext cx="1502479" cy="220649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FB78630-ABF2-4325-871D-22AA84910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72083" y="0"/>
              <a:ext cx="1801764" cy="18308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61E0923-44CB-4C1F-805D-3EBEBB504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0811" y="3742457"/>
              <a:ext cx="1998567" cy="296084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13F0D3A-8446-4DC1-B99B-2219CBD17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67637" y="4086549"/>
              <a:ext cx="2724364" cy="277145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7423688-060D-4BAB-A602-D5C704502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57178" y="3249116"/>
              <a:ext cx="972660" cy="1973761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F43A9F9-9B62-4FC7-802D-9F740E5756B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53" y="261991"/>
            <a:ext cx="6996885" cy="639200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5B2E16-4D2C-4677-9481-4CCEA5F110AA}"/>
              </a:ext>
            </a:extLst>
          </p:cNvPr>
          <p:cNvSpPr txBox="1"/>
          <p:nvPr/>
        </p:nvSpPr>
        <p:spPr>
          <a:xfrm flipH="1">
            <a:off x="7591522" y="214530"/>
            <a:ext cx="3610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Themes</a:t>
            </a:r>
          </a:p>
        </p:txBody>
      </p:sp>
    </p:spTree>
    <p:extLst>
      <p:ext uri="{BB962C8B-B14F-4D97-AF65-F5344CB8AC3E}">
        <p14:creationId xmlns:p14="http://schemas.microsoft.com/office/powerpoint/2010/main" val="3753898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F46225-E82B-A845-9042-CCA28B92F667}"/>
              </a:ext>
            </a:extLst>
          </p:cNvPr>
          <p:cNvSpPr txBox="1"/>
          <p:nvPr/>
        </p:nvSpPr>
        <p:spPr>
          <a:xfrm flipH="1">
            <a:off x="-506676" y="-1031"/>
            <a:ext cx="6000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Lifestyle Library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775C80-093A-4ABC-8443-8A619FD2D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5891" y="6238875"/>
            <a:ext cx="1526109" cy="619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3F3129-E925-4BE5-AF83-4D8D731581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46" y="873303"/>
            <a:ext cx="2712652" cy="2735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7A3E91-C324-4157-8FC0-4E2D5C5403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681" y="3812837"/>
            <a:ext cx="2749417" cy="27356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973B33-C098-43AB-AF35-C9C4AB6914C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0959" y="873303"/>
            <a:ext cx="2712339" cy="27356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A6A953-0E08-4AA9-8825-C473EDAB562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891" y="3812837"/>
            <a:ext cx="2733408" cy="2735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07E04D6-AA08-4CEB-B1DA-611AD7D5A98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8237" y="873303"/>
            <a:ext cx="2777740" cy="27354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5F013D-8E10-4E54-AD1A-9299DCD6A84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289" y="3812838"/>
            <a:ext cx="2735448" cy="27354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14C8B2-CE2D-44B3-81B2-0AF5E6045E8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289" y="873303"/>
            <a:ext cx="2735448" cy="27354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220026-6865-40C3-A44A-881E2B270C0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9383" y="3812837"/>
            <a:ext cx="2735447" cy="273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84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B3B9DBC-97CC-4A18-B4A6-66E240292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492644-1D84-449E-94E4-5FC5C873D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227"/>
            <a:ext cx="12188952" cy="455189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94EE1A74-DEBF-434E-8B5E-7AB296ECB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7747" y="4208147"/>
            <a:ext cx="339126" cy="193852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8C7C4D4B-92D9-4FA4-A294-749E8574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8739" y="4098333"/>
            <a:ext cx="201857" cy="1874520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BADA3358-2A3F-41B0-A458-6FD1DB3AF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048" y="4098334"/>
            <a:ext cx="8933019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E4737216-37B2-43AD-AB08-05BFCCEFC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066873" y="4377267"/>
            <a:ext cx="3122079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7B6B1-C1AD-7343-89B4-5457803342FB}"/>
              </a:ext>
            </a:extLst>
          </p:cNvPr>
          <p:cNvSpPr txBox="1"/>
          <p:nvPr/>
        </p:nvSpPr>
        <p:spPr>
          <a:xfrm flipH="1">
            <a:off x="166618" y="2990225"/>
            <a:ext cx="6217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THANK YOU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441C4E-0720-7447-8B0B-93021A202D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4191" y="6402160"/>
            <a:ext cx="1242521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40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DAB9566-C5EC-4B99-947E-393004D07E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333" y="0"/>
            <a:ext cx="5962890" cy="31837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2E19DC-58B1-4D8D-AA12-1DF805DC1F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333" y="3475931"/>
            <a:ext cx="5962890" cy="33820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4E74D6-EA88-4851-BA83-1A24FAB08D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77" y="0"/>
            <a:ext cx="5165566" cy="6858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87373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00AF56-3ED9-4423-AECD-CC578AF0BE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06224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A6FEE6D-F090-4E84-A641-541152E157C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819" y="0"/>
            <a:ext cx="7009181" cy="4850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29F7D9-ABAF-440B-A92C-E605EF189C2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8032" y="5011105"/>
            <a:ext cx="2414315" cy="12704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FBFCE1-A6E4-42AD-8EDA-EAF7D22E553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2377182" cy="10734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D42F4A-05BC-464A-BB8E-6E00C4D4F960}"/>
              </a:ext>
            </a:extLst>
          </p:cNvPr>
          <p:cNvSpPr txBox="1"/>
          <p:nvPr/>
        </p:nvSpPr>
        <p:spPr>
          <a:xfrm>
            <a:off x="5537200" y="5406887"/>
            <a:ext cx="2881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Tea &amp; Coffee </a:t>
            </a:r>
          </a:p>
          <a:p>
            <a:pPr algn="ctr"/>
            <a:r>
              <a:rPr lang="en-US" sz="2400" dirty="0">
                <a:latin typeface="Century Gothic" panose="020B0502020202020204" pitchFamily="34" charset="0"/>
              </a:rPr>
              <a:t>Gift Sets</a:t>
            </a:r>
          </a:p>
        </p:txBody>
      </p:sp>
    </p:spTree>
    <p:extLst>
      <p:ext uri="{BB962C8B-B14F-4D97-AF65-F5344CB8AC3E}">
        <p14:creationId xmlns:p14="http://schemas.microsoft.com/office/powerpoint/2010/main" val="2253400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F5E1481-4685-BD49-977A-1A6FC03E5ECF}"/>
              </a:ext>
            </a:extLst>
          </p:cNvPr>
          <p:cNvSpPr txBox="1"/>
          <p:nvPr/>
        </p:nvSpPr>
        <p:spPr>
          <a:xfrm>
            <a:off x="829885" y="1177428"/>
            <a:ext cx="61182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#95156 Shaker Gift Set in Mailable Box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RECBOX – Snowman Custom Candy Box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entury Gothic" panose="020B0502020202020204" pitchFamily="34" charset="0"/>
              </a:rPr>
              <a:t>De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bossed Gift Box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 0BOXWOOD Wooden Gift box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indoor, seat&#10;&#10;Description automatically generated">
            <a:extLst>
              <a:ext uri="{FF2B5EF4-FFF2-40B4-BE49-F238E27FC236}">
                <a16:creationId xmlns:a16="http://schemas.microsoft.com/office/drawing/2014/main" id="{ABE64B69-66E7-764C-B37A-FC9C850339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512" y="-516270"/>
            <a:ext cx="3670034" cy="528664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BBB2B0D-D5CE-C549-9D75-F859C337AF7F}"/>
              </a:ext>
            </a:extLst>
          </p:cNvPr>
          <p:cNvSpPr/>
          <p:nvPr/>
        </p:nvSpPr>
        <p:spPr>
          <a:xfrm>
            <a:off x="4772454" y="494351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7" name="Picture 6" descr="A picture containing text, dark, sign&#10;&#10;Description automatically generated">
            <a:extLst>
              <a:ext uri="{FF2B5EF4-FFF2-40B4-BE49-F238E27FC236}">
                <a16:creationId xmlns:a16="http://schemas.microsoft.com/office/drawing/2014/main" id="{A50C3737-4C88-6844-B16F-832A235ACB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5747" y="4256440"/>
            <a:ext cx="4153777" cy="2772867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A2CA572D-EFA7-3447-A83B-BEAB2FE97EF4}"/>
              </a:ext>
            </a:extLst>
          </p:cNvPr>
          <p:cNvSpPr/>
          <p:nvPr/>
        </p:nvSpPr>
        <p:spPr>
          <a:xfrm>
            <a:off x="6671466" y="5780148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394DF9-0363-48F0-911B-8C232B0E65F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694" y="3040351"/>
            <a:ext cx="3431326" cy="3276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50FBB3-BD23-4F22-BB86-723322E8A8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0439" y="4411531"/>
            <a:ext cx="640135" cy="6401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2261B90-C2F3-4409-8CAD-97894F66A399}"/>
              </a:ext>
            </a:extLst>
          </p:cNvPr>
          <p:cNvSpPr txBox="1"/>
          <p:nvPr/>
        </p:nvSpPr>
        <p:spPr>
          <a:xfrm>
            <a:off x="-866770" y="186489"/>
            <a:ext cx="60951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Gift Box Options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“The Unboxing Experience”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DB50795-0B2F-4E1A-8A4B-A3B35B2211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753" y="2939500"/>
            <a:ext cx="895763" cy="1319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23B4D7-7975-4634-BA8D-FA722A57DC1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490" y="-3677"/>
            <a:ext cx="2618567" cy="42928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D8F042-23F5-4A74-83AB-BFF30905292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005" y="4256440"/>
            <a:ext cx="2821785" cy="260156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939E92E2-6F29-45A3-8C6C-D20E039A273C}"/>
              </a:ext>
            </a:extLst>
          </p:cNvPr>
          <p:cNvSpPr/>
          <p:nvPr/>
        </p:nvSpPr>
        <p:spPr>
          <a:xfrm>
            <a:off x="9862285" y="4202666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02363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1F6196-50A5-407A-BF7B-E410BB99EE5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486" y="0"/>
            <a:ext cx="4058482" cy="6086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3DE645-6CC5-4364-ADC4-828DFD2634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720" y="0"/>
            <a:ext cx="2599766" cy="2557891"/>
          </a:xfrm>
          <a:prstGeom prst="rect">
            <a:avLst/>
          </a:prstGeom>
        </p:spPr>
      </p:pic>
      <p:pic>
        <p:nvPicPr>
          <p:cNvPr id="3" name="Picture 2" descr="A picture containing indoor, tableware&#10;&#10;Description automatically generated">
            <a:extLst>
              <a:ext uri="{FF2B5EF4-FFF2-40B4-BE49-F238E27FC236}">
                <a16:creationId xmlns:a16="http://schemas.microsoft.com/office/drawing/2014/main" id="{64AF8049-0C57-4C8D-A28C-F435E2E3564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245" y="3098487"/>
            <a:ext cx="2459111" cy="36641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5E1481-4685-BD49-977A-1A6FC03E5ECF}"/>
              </a:ext>
            </a:extLst>
          </p:cNvPr>
          <p:cNvSpPr txBox="1"/>
          <p:nvPr/>
        </p:nvSpPr>
        <p:spPr>
          <a:xfrm>
            <a:off x="1078068" y="949825"/>
            <a:ext cx="61182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#95156 Shaker Gift Set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  #95159 Whiskey Gift Set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261B90-C2F3-4409-8CAD-97894F66A399}"/>
              </a:ext>
            </a:extLst>
          </p:cNvPr>
          <p:cNvSpPr txBox="1"/>
          <p:nvPr/>
        </p:nvSpPr>
        <p:spPr>
          <a:xfrm>
            <a:off x="-682662" y="330636"/>
            <a:ext cx="6095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Popular Gift Sets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46856-50B2-44FB-929E-28CEF7D171C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70" y="2649868"/>
            <a:ext cx="4857156" cy="4098593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1739FC22-538F-4834-A835-0CD2A317FBC4}"/>
              </a:ext>
            </a:extLst>
          </p:cNvPr>
          <p:cNvSpPr/>
          <p:nvPr/>
        </p:nvSpPr>
        <p:spPr>
          <a:xfrm>
            <a:off x="4810964" y="2280888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2F7FE50-FE6D-4697-89C6-047835C6862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5987" y="131255"/>
            <a:ext cx="640135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42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6FFC17-BC0C-4609-AEB2-08192906B262}"/>
              </a:ext>
            </a:extLst>
          </p:cNvPr>
          <p:cNvSpPr/>
          <p:nvPr/>
        </p:nvSpPr>
        <p:spPr>
          <a:xfrm>
            <a:off x="-150911" y="95086"/>
            <a:ext cx="2748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Smores Kits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E25B5C-A044-4DD3-9B5C-41ACDD819C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2243" y="0"/>
            <a:ext cx="531975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AFD007-F19E-4101-A723-3D29AC0567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147" y="626192"/>
            <a:ext cx="1543679" cy="22621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F0E3DA-3623-4364-8C49-EBAB579C1887}"/>
              </a:ext>
            </a:extLst>
          </p:cNvPr>
          <p:cNvSpPr txBox="1"/>
          <p:nvPr/>
        </p:nvSpPr>
        <p:spPr>
          <a:xfrm>
            <a:off x="498536" y="3363625"/>
            <a:ext cx="195698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#95163 Smores Stuffer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#95177 Smores Stuffer Kit in Ceramic Mug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#95182 Smores Kit in Tube Packaging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0B36723-EB45-4331-90E9-C0BA7D6215C6}"/>
              </a:ext>
            </a:extLst>
          </p:cNvPr>
          <p:cNvSpPr/>
          <p:nvPr/>
        </p:nvSpPr>
        <p:spPr>
          <a:xfrm>
            <a:off x="698225" y="816719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D1A184-7E35-4572-A75B-B3F498B3D1B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868" y="3626882"/>
            <a:ext cx="3076365" cy="3124792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1F4E66D-24D2-4293-BCAE-9E35141BFF9A}"/>
              </a:ext>
            </a:extLst>
          </p:cNvPr>
          <p:cNvSpPr/>
          <p:nvPr/>
        </p:nvSpPr>
        <p:spPr>
          <a:xfrm>
            <a:off x="2702540" y="6029765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4ED5FC-2414-4753-AE45-C425A7CAFE1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5528" y="306992"/>
            <a:ext cx="2924126" cy="2924126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08A59249-CF4F-4554-8CC8-4A1F62DD7933}"/>
              </a:ext>
            </a:extLst>
          </p:cNvPr>
          <p:cNvSpPr/>
          <p:nvPr/>
        </p:nvSpPr>
        <p:spPr>
          <a:xfrm>
            <a:off x="5821604" y="1418207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35699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8A985D-EFC6-4543-A2F3-43A98D341C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9102" y="4361411"/>
            <a:ext cx="2535519" cy="21985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53792C-D97F-46B6-AAED-229B28C026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0098" y="4516599"/>
            <a:ext cx="1276137" cy="18385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2B6D61-F636-41C2-A796-66A08FC371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8557" y="4496729"/>
            <a:ext cx="1244382" cy="1927953"/>
          </a:xfrm>
          <a:prstGeom prst="rect">
            <a:avLst/>
          </a:prstGeom>
        </p:spPr>
      </p:pic>
      <p:pic>
        <p:nvPicPr>
          <p:cNvPr id="25" name="Picture 24" descr="A group of cupcakes on a shelf&#10;&#10;Description automatically generated with low confidence">
            <a:extLst>
              <a:ext uri="{FF2B5EF4-FFF2-40B4-BE49-F238E27FC236}">
                <a16:creationId xmlns:a16="http://schemas.microsoft.com/office/drawing/2014/main" id="{A4B3FE27-1077-8E4E-B63C-723F55B452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729"/>
            <a:ext cx="5486400" cy="6839356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341C25C-9845-E846-B7B6-68CC9ED56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86400" y="0"/>
            <a:ext cx="6683408" cy="426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ADDE8C2-340F-C743-A984-CA5E98610E70}"/>
              </a:ext>
            </a:extLst>
          </p:cNvPr>
          <p:cNvSpPr txBox="1"/>
          <p:nvPr/>
        </p:nvSpPr>
        <p:spPr>
          <a:xfrm rot="10800000" flipH="1" flipV="1">
            <a:off x="7401676" y="7528611"/>
            <a:ext cx="127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#989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98EEFCC-B7B1-C244-85CB-6DD12A688325}"/>
              </a:ext>
            </a:extLst>
          </p:cNvPr>
          <p:cNvSpPr/>
          <p:nvPr/>
        </p:nvSpPr>
        <p:spPr>
          <a:xfrm>
            <a:off x="91448" y="6448326"/>
            <a:ext cx="1394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Retail Inspiration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DC57ED-3CBB-954C-B2B9-37039AEC40F7}"/>
              </a:ext>
            </a:extLst>
          </p:cNvPr>
          <p:cNvSpPr/>
          <p:nvPr/>
        </p:nvSpPr>
        <p:spPr>
          <a:xfrm>
            <a:off x="11438606" y="3960854"/>
            <a:ext cx="9405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#GB4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6E821F0-68F8-2C47-8626-EAC86127A7AD}"/>
              </a:ext>
            </a:extLst>
          </p:cNvPr>
          <p:cNvSpPr/>
          <p:nvPr/>
        </p:nvSpPr>
        <p:spPr>
          <a:xfrm>
            <a:off x="11220490" y="5982679"/>
            <a:ext cx="9405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#TT3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9BDB09-117A-6948-8FCE-C59960F683A2}"/>
              </a:ext>
            </a:extLst>
          </p:cNvPr>
          <p:cNvSpPr/>
          <p:nvPr/>
        </p:nvSpPr>
        <p:spPr>
          <a:xfrm>
            <a:off x="7805673" y="6453269"/>
            <a:ext cx="9405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#9849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213CA5E-2D4E-184F-B4EF-22414F571B69}"/>
              </a:ext>
            </a:extLst>
          </p:cNvPr>
          <p:cNvSpPr/>
          <p:nvPr/>
        </p:nvSpPr>
        <p:spPr>
          <a:xfrm>
            <a:off x="6042327" y="6453269"/>
            <a:ext cx="9405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#9844</a:t>
            </a:r>
          </a:p>
        </p:txBody>
      </p:sp>
    </p:spTree>
    <p:extLst>
      <p:ext uri="{BB962C8B-B14F-4D97-AF65-F5344CB8AC3E}">
        <p14:creationId xmlns:p14="http://schemas.microsoft.com/office/powerpoint/2010/main" val="594404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, chest of drawers&#10;&#10;Description automatically generated">
            <a:extLst>
              <a:ext uri="{FF2B5EF4-FFF2-40B4-BE49-F238E27FC236}">
                <a16:creationId xmlns:a16="http://schemas.microsoft.com/office/drawing/2014/main" id="{65850CA2-ED62-3442-85CA-8C546D3059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20217" y="24972"/>
            <a:ext cx="4952720" cy="336005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E04D6EA-AA41-0B4E-9848-064E84A1644F}"/>
              </a:ext>
            </a:extLst>
          </p:cNvPr>
          <p:cNvSpPr/>
          <p:nvPr/>
        </p:nvSpPr>
        <p:spPr>
          <a:xfrm>
            <a:off x="5789088" y="267744"/>
            <a:ext cx="38057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#</a:t>
            </a:r>
            <a:r>
              <a:rPr kumimoji="0" lang="nn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76133 – US Map Bamboo Cutting Board 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#76137 – Cutting Board w/ Leatherette Strap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n-NO" sz="1200" i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n-NO" sz="1200" i="1" dirty="0">
                <a:solidFill>
                  <a:prstClr val="black"/>
                </a:solidFill>
                <a:latin typeface="Century Gothic" panose="020B0502020202020204" pitchFamily="34" charset="0"/>
              </a:rPr>
              <a:t>3. #2254 Bamboozle Puzzle Coaster Set</a:t>
            </a:r>
            <a:endParaRPr kumimoji="0" lang="nn-NO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n-NO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1FF681-37C4-4B06-8ABC-7ADB18B055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2368" y="1836057"/>
            <a:ext cx="5259632" cy="502194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06C35A30-BF8F-4D05-BF92-683014182C5D}"/>
              </a:ext>
            </a:extLst>
          </p:cNvPr>
          <p:cNvSpPr/>
          <p:nvPr/>
        </p:nvSpPr>
        <p:spPr>
          <a:xfrm>
            <a:off x="4562082" y="1468073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02862-D827-41E4-BDB1-70204369F8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050" y="3613744"/>
            <a:ext cx="3224950" cy="32294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685203-E864-441D-9BCC-B13426F1874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38" y="4714213"/>
            <a:ext cx="2742514" cy="212896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21B0078-931D-4A4F-BB50-15E44ADF6F13}"/>
              </a:ext>
            </a:extLst>
          </p:cNvPr>
          <p:cNvSpPr/>
          <p:nvPr/>
        </p:nvSpPr>
        <p:spPr>
          <a:xfrm>
            <a:off x="2496577" y="4312686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834CD42-C50E-4301-B805-FBA98E11F45E}"/>
              </a:ext>
            </a:extLst>
          </p:cNvPr>
          <p:cNvSpPr/>
          <p:nvPr/>
        </p:nvSpPr>
        <p:spPr>
          <a:xfrm>
            <a:off x="6577526" y="2546829"/>
            <a:ext cx="601488" cy="601488"/>
          </a:xfrm>
          <a:prstGeom prst="ellipse">
            <a:avLst/>
          </a:prstGeom>
          <a:solidFill>
            <a:srgbClr val="BECCC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47639834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.18.2020 Trend Report Mar 2020- Inspiration Pages  -  Read-Only" id="{0466A930-B186-D248-BB3B-5FEB32620EFE}" vid="{2D6CA370-5394-A148-9A21-6B26C7A40C1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1204</Words>
  <Application>Microsoft Office PowerPoint</Application>
  <PresentationFormat>Widescreen</PresentationFormat>
  <Paragraphs>266</Paragraphs>
  <Slides>29</Slides>
  <Notes>28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Arial Narrow</vt:lpstr>
      <vt:lpstr>Calibri</vt:lpstr>
      <vt:lpstr>Calibri Light</vt:lpstr>
      <vt:lpstr>Century Gothic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Quick Turn Items  Shipping from NJ factory</vt:lpstr>
      <vt:lpstr>PowerPoint Presentation</vt:lpstr>
      <vt:lpstr>Quick Turn Items  Shipping from NJ factory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Krista Ward</dc:creator>
  <cp:lastModifiedBy>Meghan Kory</cp:lastModifiedBy>
  <cp:revision>16</cp:revision>
  <dcterms:created xsi:type="dcterms:W3CDTF">2021-09-01T16:46:05Z</dcterms:created>
  <dcterms:modified xsi:type="dcterms:W3CDTF">2021-10-13T16:23:18Z</dcterms:modified>
</cp:coreProperties>
</file>